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4" r:id="rId5"/>
    <p:sldId id="288" r:id="rId6"/>
    <p:sldId id="273" r:id="rId7"/>
    <p:sldId id="276" r:id="rId8"/>
    <p:sldId id="277" r:id="rId9"/>
    <p:sldId id="278" r:id="rId10"/>
    <p:sldId id="282" r:id="rId11"/>
    <p:sldId id="283" r:id="rId12"/>
    <p:sldId id="279" r:id="rId13"/>
    <p:sldId id="280" r:id="rId14"/>
    <p:sldId id="258" r:id="rId15"/>
    <p:sldId id="284" r:id="rId16"/>
    <p:sldId id="259" r:id="rId17"/>
    <p:sldId id="261" r:id="rId18"/>
    <p:sldId id="287" r:id="rId19"/>
    <p:sldId id="28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3842" autoAdjust="0"/>
  </p:normalViewPr>
  <p:slideViewPr>
    <p:cSldViewPr snapToGrid="0">
      <p:cViewPr varScale="1">
        <p:scale>
          <a:sx n="41" d="100"/>
          <a:sy n="41" d="100"/>
        </p:scale>
        <p:origin x="8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04EF9-23B4-4251-89FC-59B1064029CE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E91E5-F9CB-49A2-8774-ED0927108C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46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E91E5-F9CB-49A2-8774-ED0927108CB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98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77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37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56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16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42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3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8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46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51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4646-FF37-44E3-AB7E-D34B2E14AF3A}" type="datetimeFigureOut">
              <a:rPr lang="fr-FR" smtClean="0"/>
              <a:t>08/11/2020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C7D1B-404F-4C8D-A304-D334DF3875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34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3.tiff"/><Relationship Id="rId7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4.tiff"/><Relationship Id="rId10" Type="http://schemas.openxmlformats.org/officeDocument/2006/relationships/image" Target="../media/image6.tiff"/><Relationship Id="rId4" Type="http://schemas.openxmlformats.org/officeDocument/2006/relationships/image" Target="../media/image3.tiff"/><Relationship Id="rId9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tiff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9.tiff"/><Relationship Id="rId7" Type="http://schemas.openxmlformats.org/officeDocument/2006/relationships/image" Target="../media/image1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image" Target="../media/image15.tiff"/><Relationship Id="rId5" Type="http://schemas.openxmlformats.org/officeDocument/2006/relationships/image" Target="../media/image11.tiff"/><Relationship Id="rId10" Type="http://schemas.openxmlformats.org/officeDocument/2006/relationships/image" Target="../media/image14.tiff"/><Relationship Id="rId4" Type="http://schemas.openxmlformats.org/officeDocument/2006/relationships/image" Target="../media/image10.tiff"/><Relationship Id="rId9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1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4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Cartographies</a:t>
            </a:r>
            <a:br>
              <a:rPr lang="fr-FR" dirty="0"/>
            </a:br>
            <a:r>
              <a:rPr lang="fr-FR" dirty="0"/>
              <a:t>Urbanisation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Projet PPE n°74</a:t>
            </a:r>
          </a:p>
          <a:p>
            <a:r>
              <a:rPr lang="fr-FR" dirty="0"/>
              <a:t>Projet Challenge UTAC (voiture autonome)</a:t>
            </a:r>
          </a:p>
          <a:p>
            <a:r>
              <a:rPr lang="fr-FR" dirty="0"/>
              <a:t>&lt;Justine&gt; &lt;Reynaud&gt; &lt;OCRES TD2B&gt;</a:t>
            </a:r>
          </a:p>
        </p:txBody>
      </p:sp>
    </p:spTree>
    <p:extLst>
      <p:ext uri="{BB962C8B-B14F-4D97-AF65-F5344CB8AC3E}">
        <p14:creationId xmlns:p14="http://schemas.microsoft.com/office/powerpoint/2010/main" val="411337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F3CA8BD8-A45F-EA42-94DC-23227E89BF96}"/>
              </a:ext>
            </a:extLst>
          </p:cNvPr>
          <p:cNvSpPr/>
          <p:nvPr/>
        </p:nvSpPr>
        <p:spPr>
          <a:xfrm>
            <a:off x="2449361" y="751340"/>
            <a:ext cx="7090074" cy="583499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4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Contrôle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3DF029-0BB4-DB41-AF68-ED9C42E455C9}"/>
              </a:ext>
            </a:extLst>
          </p:cNvPr>
          <p:cNvSpPr txBox="1"/>
          <p:nvPr/>
        </p:nvSpPr>
        <p:spPr>
          <a:xfrm>
            <a:off x="3226293" y="2021389"/>
            <a:ext cx="563575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Comparer coordonnées entre position réelle et demandée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données extérieures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Valider déplacement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F8E8D7-33ED-FF43-A14D-59AEE0DEEE5E}"/>
              </a:ext>
            </a:extLst>
          </p:cNvPr>
          <p:cNvSpPr txBox="1"/>
          <p:nvPr/>
        </p:nvSpPr>
        <p:spPr>
          <a:xfrm>
            <a:off x="4404132" y="851459"/>
            <a:ext cx="3329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dirty="0"/>
              <a:t>Acteurs/métiers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Ingénieur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Ingénieur Systèmes de localisation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Data Analyst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FC362A-A1DE-BC47-9102-9FBA1BCDA469}"/>
              </a:ext>
            </a:extLst>
          </p:cNvPr>
          <p:cNvSpPr txBox="1"/>
          <p:nvPr/>
        </p:nvSpPr>
        <p:spPr>
          <a:xfrm>
            <a:off x="3226293" y="3338611"/>
            <a:ext cx="2363224" cy="20928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u="sng" dirty="0"/>
              <a:t>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Coordonnées :</a:t>
            </a:r>
          </a:p>
          <a:p>
            <a:r>
              <a:rPr lang="fr-FR" sz="1600" dirty="0"/>
              <a:t>       - obstacles fixes (feux,                                       	rochers…)</a:t>
            </a:r>
          </a:p>
          <a:p>
            <a:r>
              <a:rPr lang="fr-FR" sz="1600" dirty="0"/>
              <a:t>       - obstacles mobiles  	(voitures, 	piétons, 	animaux…)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8FB231-7C4A-6E47-9892-CDBCF645971C}"/>
              </a:ext>
            </a:extLst>
          </p:cNvPr>
          <p:cNvSpPr txBox="1"/>
          <p:nvPr/>
        </p:nvSpPr>
        <p:spPr>
          <a:xfrm>
            <a:off x="5799194" y="3338611"/>
            <a:ext cx="2986908" cy="21236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u="sng" dirty="0"/>
              <a:t>Services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Ordre d’arrêt momentanée du</a:t>
            </a:r>
          </a:p>
          <a:p>
            <a:r>
              <a:rPr lang="fr-FR" sz="1600" dirty="0"/>
              <a:t>     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Adaptation de la vitesse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Changement de trajectoire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Ordre de dépassement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Ordre de changement de voie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FEEF002-268A-B643-9B0E-4BDF7654BED9}"/>
              </a:ext>
            </a:extLst>
          </p:cNvPr>
          <p:cNvCxnSpPr>
            <a:cxnSpLocks/>
          </p:cNvCxnSpPr>
          <p:nvPr/>
        </p:nvCxnSpPr>
        <p:spPr>
          <a:xfrm>
            <a:off x="9539435" y="3569370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3711338-B783-8D40-8480-48144BAAB077}"/>
              </a:ext>
            </a:extLst>
          </p:cNvPr>
          <p:cNvCxnSpPr>
            <a:cxnSpLocks/>
          </p:cNvCxnSpPr>
          <p:nvPr/>
        </p:nvCxnSpPr>
        <p:spPr>
          <a:xfrm>
            <a:off x="1542126" y="3669409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8C34E08-D373-6943-96E2-52167EEF9E8B}"/>
              </a:ext>
            </a:extLst>
          </p:cNvPr>
          <p:cNvSpPr txBox="1"/>
          <p:nvPr/>
        </p:nvSpPr>
        <p:spPr>
          <a:xfrm>
            <a:off x="272728" y="3221718"/>
            <a:ext cx="1156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en attente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6900B0A-9244-124E-9E56-8D25E56C3EEB}"/>
              </a:ext>
            </a:extLst>
          </p:cNvPr>
          <p:cNvSpPr txBox="1"/>
          <p:nvPr/>
        </p:nvSpPr>
        <p:spPr>
          <a:xfrm>
            <a:off x="10607015" y="3207170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Conditions</a:t>
            </a:r>
          </a:p>
          <a:p>
            <a:r>
              <a:rPr lang="fr-FR" dirty="0"/>
              <a:t>véhicule </a:t>
            </a:r>
          </a:p>
          <a:p>
            <a:r>
              <a:rPr lang="fr-FR" dirty="0"/>
              <a:t>analysées</a:t>
            </a:r>
          </a:p>
        </p:txBody>
      </p:sp>
    </p:spTree>
    <p:extLst>
      <p:ext uri="{BB962C8B-B14F-4D97-AF65-F5344CB8AC3E}">
        <p14:creationId xmlns:p14="http://schemas.microsoft.com/office/powerpoint/2010/main" val="300354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>
            <a:extLst>
              <a:ext uri="{FF2B5EF4-FFF2-40B4-BE49-F238E27FC236}">
                <a16:creationId xmlns:a16="http://schemas.microsoft.com/office/drawing/2014/main" id="{A25561E3-877B-1043-9668-E118250E044A}"/>
              </a:ext>
            </a:extLst>
          </p:cNvPr>
          <p:cNvSpPr/>
          <p:nvPr/>
        </p:nvSpPr>
        <p:spPr>
          <a:xfrm>
            <a:off x="10439190" y="5179260"/>
            <a:ext cx="1437700" cy="11700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B791E1-C670-4C46-BF30-8C8CEF8CBA91}"/>
              </a:ext>
            </a:extLst>
          </p:cNvPr>
          <p:cNvSpPr/>
          <p:nvPr/>
        </p:nvSpPr>
        <p:spPr>
          <a:xfrm>
            <a:off x="7656419" y="1363168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450A7-E7C7-E04D-BD9C-2AD9B958E1F0}"/>
              </a:ext>
            </a:extLst>
          </p:cNvPr>
          <p:cNvSpPr/>
          <p:nvPr/>
        </p:nvSpPr>
        <p:spPr>
          <a:xfrm>
            <a:off x="2174296" y="1365584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4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Contrôle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E5A6DA-73CF-0646-A02B-1D9B58F21561}"/>
              </a:ext>
            </a:extLst>
          </p:cNvPr>
          <p:cNvSpPr txBox="1"/>
          <p:nvPr/>
        </p:nvSpPr>
        <p:spPr>
          <a:xfrm>
            <a:off x="10584469" y="5425141"/>
            <a:ext cx="110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Arrivée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1BD904-E1AD-3B44-B161-0430F678EB43}"/>
              </a:ext>
            </a:extLst>
          </p:cNvPr>
          <p:cNvSpPr txBox="1"/>
          <p:nvPr/>
        </p:nvSpPr>
        <p:spPr>
          <a:xfrm>
            <a:off x="2350565" y="1560730"/>
            <a:ext cx="1966629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Comparer </a:t>
            </a:r>
          </a:p>
          <a:p>
            <a:pPr algn="ctr"/>
            <a:r>
              <a:rPr lang="fr-FR" dirty="0"/>
              <a:t>coordonnées entre</a:t>
            </a:r>
          </a:p>
          <a:p>
            <a:pPr algn="ctr"/>
            <a:r>
              <a:rPr lang="fr-FR" dirty="0"/>
              <a:t>position réelle</a:t>
            </a:r>
          </a:p>
          <a:p>
            <a:pPr algn="ctr"/>
            <a:r>
              <a:rPr lang="fr-FR" dirty="0"/>
              <a:t>et demandée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9D3E974-91F7-4844-AE5C-E4F2BF261AFB}"/>
              </a:ext>
            </a:extLst>
          </p:cNvPr>
          <p:cNvSpPr txBox="1"/>
          <p:nvPr/>
        </p:nvSpPr>
        <p:spPr>
          <a:xfrm>
            <a:off x="8086003" y="1589296"/>
            <a:ext cx="14579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Valider déplacement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F05DB8C4-8592-5C43-9A59-550875A9EB14}"/>
              </a:ext>
            </a:extLst>
          </p:cNvPr>
          <p:cNvSpPr/>
          <p:nvPr/>
        </p:nvSpPr>
        <p:spPr>
          <a:xfrm>
            <a:off x="10685851" y="1368573"/>
            <a:ext cx="1437700" cy="11700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D57FFCB-80D0-894E-A024-D1C2414C56FA}"/>
              </a:ext>
            </a:extLst>
          </p:cNvPr>
          <p:cNvSpPr txBox="1"/>
          <p:nvPr/>
        </p:nvSpPr>
        <p:spPr>
          <a:xfrm>
            <a:off x="10858313" y="1630428"/>
            <a:ext cx="11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Guidage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EF6B4023-8324-C44B-A6C3-1CD26F91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006" y="3585321"/>
            <a:ext cx="385060" cy="473435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25D9F2CD-C244-FF48-A894-F1B29B0E84E3}"/>
              </a:ext>
            </a:extLst>
          </p:cNvPr>
          <p:cNvSpPr txBox="1"/>
          <p:nvPr/>
        </p:nvSpPr>
        <p:spPr>
          <a:xfrm>
            <a:off x="1153626" y="3247630"/>
            <a:ext cx="117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Position demandée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2CC580D9-9813-804B-8C4B-57475BCD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03" y="4824514"/>
            <a:ext cx="904955" cy="603303"/>
          </a:xfrm>
          <a:prstGeom prst="rect">
            <a:avLst/>
          </a:prstGeom>
        </p:spPr>
      </p:pic>
      <p:sp>
        <p:nvSpPr>
          <p:cNvPr id="83" name="ZoneTexte 82">
            <a:extLst>
              <a:ext uri="{FF2B5EF4-FFF2-40B4-BE49-F238E27FC236}">
                <a16:creationId xmlns:a16="http://schemas.microsoft.com/office/drawing/2014/main" id="{D7738096-ADBF-7E49-9541-90446855B263}"/>
              </a:ext>
            </a:extLst>
          </p:cNvPr>
          <p:cNvSpPr txBox="1"/>
          <p:nvPr/>
        </p:nvSpPr>
        <p:spPr>
          <a:xfrm>
            <a:off x="8226300" y="5387033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IA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2E90EF2C-B2A0-2C41-AC73-BA0F96CD2A36}"/>
              </a:ext>
            </a:extLst>
          </p:cNvPr>
          <p:cNvSpPr/>
          <p:nvPr/>
        </p:nvSpPr>
        <p:spPr>
          <a:xfrm>
            <a:off x="-1" y="3264347"/>
            <a:ext cx="1339979" cy="1018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A68AE26-1F23-984B-A245-E403C8C5EFA6}"/>
              </a:ext>
            </a:extLst>
          </p:cNvPr>
          <p:cNvSpPr txBox="1"/>
          <p:nvPr/>
        </p:nvSpPr>
        <p:spPr>
          <a:xfrm>
            <a:off x="-34045" y="3450026"/>
            <a:ext cx="14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Déplacement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73CF13BE-4D90-6148-BA6C-DB26A9BEC81A}"/>
              </a:ext>
            </a:extLst>
          </p:cNvPr>
          <p:cNvCxnSpPr>
            <a:cxnSpLocks/>
          </p:cNvCxnSpPr>
          <p:nvPr/>
        </p:nvCxnSpPr>
        <p:spPr>
          <a:xfrm>
            <a:off x="1266034" y="3792209"/>
            <a:ext cx="1084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5A35825D-8913-C845-B879-36AB1774AA68}"/>
              </a:ext>
            </a:extLst>
          </p:cNvPr>
          <p:cNvSpPr txBox="1"/>
          <p:nvPr/>
        </p:nvSpPr>
        <p:spPr>
          <a:xfrm>
            <a:off x="595625" y="4440596"/>
            <a:ext cx="183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Position réelle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019EF81-B438-8546-B6C0-7A8366026921}"/>
              </a:ext>
            </a:extLst>
          </p:cNvPr>
          <p:cNvSpPr txBox="1"/>
          <p:nvPr/>
        </p:nvSpPr>
        <p:spPr>
          <a:xfrm>
            <a:off x="7578233" y="4182263"/>
            <a:ext cx="974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Calcul choix à effectuer</a:t>
            </a:r>
          </a:p>
        </p:txBody>
      </p:sp>
      <p:cxnSp>
        <p:nvCxnSpPr>
          <p:cNvPr id="126" name="Connecteur en arc 125">
            <a:extLst>
              <a:ext uri="{FF2B5EF4-FFF2-40B4-BE49-F238E27FC236}">
                <a16:creationId xmlns:a16="http://schemas.microsoft.com/office/drawing/2014/main" id="{24270676-7F63-B341-BD10-0ED8B9E932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19758" y="4322964"/>
            <a:ext cx="892552" cy="3584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F9BF3546-4619-4541-91C4-940B824C9C8F}"/>
              </a:ext>
            </a:extLst>
          </p:cNvPr>
          <p:cNvSpPr txBox="1"/>
          <p:nvPr/>
        </p:nvSpPr>
        <p:spPr>
          <a:xfrm>
            <a:off x="9300994" y="4204496"/>
            <a:ext cx="1268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Déplacement validé</a:t>
            </a:r>
          </a:p>
        </p:txBody>
      </p:sp>
      <p:cxnSp>
        <p:nvCxnSpPr>
          <p:cNvPr id="130" name="Connecteur en arc 129">
            <a:extLst>
              <a:ext uri="{FF2B5EF4-FFF2-40B4-BE49-F238E27FC236}">
                <a16:creationId xmlns:a16="http://schemas.microsoft.com/office/drawing/2014/main" id="{EC9B6B7F-3CDF-5549-A65D-146C5E8FB8A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90787" y="4261178"/>
            <a:ext cx="1026211" cy="3936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Connecteur en arc 132">
            <a:extLst>
              <a:ext uri="{FF2B5EF4-FFF2-40B4-BE49-F238E27FC236}">
                <a16:creationId xmlns:a16="http://schemas.microsoft.com/office/drawing/2014/main" id="{AD1F0556-8824-D74D-B2B2-A7CB53CBA17A}"/>
              </a:ext>
            </a:extLst>
          </p:cNvPr>
          <p:cNvCxnSpPr>
            <a:endCxn id="47" idx="4"/>
          </p:cNvCxnSpPr>
          <p:nvPr/>
        </p:nvCxnSpPr>
        <p:spPr>
          <a:xfrm flipV="1">
            <a:off x="9840689" y="2538616"/>
            <a:ext cx="1564012" cy="12966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6" name="Image 135">
            <a:extLst>
              <a:ext uri="{FF2B5EF4-FFF2-40B4-BE49-F238E27FC236}">
                <a16:creationId xmlns:a16="http://schemas.microsoft.com/office/drawing/2014/main" id="{50088220-69D1-9142-A5D2-73ED68349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673" y="4282889"/>
            <a:ext cx="532350" cy="532350"/>
          </a:xfrm>
          <a:prstGeom prst="rect">
            <a:avLst/>
          </a:prstGeom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380319F3-3DBB-144D-811F-744EF33111C3}"/>
              </a:ext>
            </a:extLst>
          </p:cNvPr>
          <p:cNvSpPr txBox="1"/>
          <p:nvPr/>
        </p:nvSpPr>
        <p:spPr>
          <a:xfrm>
            <a:off x="10289573" y="4750155"/>
            <a:ext cx="117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  <a:p>
            <a:pPr algn="ctr"/>
            <a:r>
              <a:rPr lang="fr-FR" sz="1400" dirty="0"/>
              <a:t>arrivé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9E2B6BC-10E4-4C4A-B530-23A5B92F2103}"/>
              </a:ext>
            </a:extLst>
          </p:cNvPr>
          <p:cNvSpPr txBox="1"/>
          <p:nvPr/>
        </p:nvSpPr>
        <p:spPr>
          <a:xfrm>
            <a:off x="9940525" y="2727784"/>
            <a:ext cx="1023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Continuer planifier trajectoire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926A31CC-25AF-4824-90FB-9AB916B7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77" y="3559787"/>
            <a:ext cx="385060" cy="4734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3D51890-EA7D-442F-8EA6-ECCA093EA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537" y="2596104"/>
            <a:ext cx="647038" cy="64703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EA1301F-F775-4A6A-8390-D44CC1786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130" y="3864182"/>
            <a:ext cx="647038" cy="64703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77F7C7F-D39C-433E-BD8C-183BC8FD7840}"/>
              </a:ext>
            </a:extLst>
          </p:cNvPr>
          <p:cNvSpPr txBox="1"/>
          <p:nvPr/>
        </p:nvSpPr>
        <p:spPr>
          <a:xfrm>
            <a:off x="3440724" y="3978946"/>
            <a:ext cx="1119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Ordinateur</a:t>
            </a:r>
          </a:p>
          <a:p>
            <a:pPr algn="ctr"/>
            <a:r>
              <a:rPr lang="fr-FR" sz="1400" dirty="0"/>
              <a:t>de bord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CA900EB-478D-47E9-8236-971DAF4102F4}"/>
              </a:ext>
            </a:extLst>
          </p:cNvPr>
          <p:cNvSpPr/>
          <p:nvPr/>
        </p:nvSpPr>
        <p:spPr>
          <a:xfrm>
            <a:off x="4916638" y="1363168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50C5E668-BAAB-4B06-89CB-8EEC907FC56C}"/>
              </a:ext>
            </a:extLst>
          </p:cNvPr>
          <p:cNvSpPr txBox="1"/>
          <p:nvPr/>
        </p:nvSpPr>
        <p:spPr>
          <a:xfrm>
            <a:off x="5044033" y="1558314"/>
            <a:ext cx="206434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Récupérer données</a:t>
            </a:r>
          </a:p>
          <a:p>
            <a:pPr algn="ctr"/>
            <a:r>
              <a:rPr lang="fr-FR" dirty="0"/>
              <a:t>extérieures</a:t>
            </a:r>
          </a:p>
        </p:txBody>
      </p:sp>
      <p:sp>
        <p:nvSpPr>
          <p:cNvPr id="96" name="Accolade fermante 95">
            <a:extLst>
              <a:ext uri="{FF2B5EF4-FFF2-40B4-BE49-F238E27FC236}">
                <a16:creationId xmlns:a16="http://schemas.microsoft.com/office/drawing/2014/main" id="{77A7433F-782E-4E32-B66F-9CAE8E7A4EA5}"/>
              </a:ext>
            </a:extLst>
          </p:cNvPr>
          <p:cNvSpPr/>
          <p:nvPr/>
        </p:nvSpPr>
        <p:spPr>
          <a:xfrm>
            <a:off x="5804964" y="2596104"/>
            <a:ext cx="270687" cy="212922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D26E5CD1-2ADB-4D2B-AEFC-A2EADC24AFA1}"/>
              </a:ext>
            </a:extLst>
          </p:cNvPr>
          <p:cNvSpPr txBox="1"/>
          <p:nvPr/>
        </p:nvSpPr>
        <p:spPr>
          <a:xfrm>
            <a:off x="6826274" y="2762718"/>
            <a:ext cx="1197440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Données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2A0A24B7-2400-4225-87E3-2BCB135E2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8607" y="3483968"/>
            <a:ext cx="1086017" cy="473711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E0A53264-385F-4A82-8CD8-EFC69AC3FFA2}"/>
              </a:ext>
            </a:extLst>
          </p:cNvPr>
          <p:cNvSpPr txBox="1"/>
          <p:nvPr/>
        </p:nvSpPr>
        <p:spPr>
          <a:xfrm>
            <a:off x="5755337" y="2928359"/>
            <a:ext cx="10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Ingénieur</a:t>
            </a:r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0AD0126E-5561-4D3B-9DEC-39DF76AE4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933" y="4783883"/>
            <a:ext cx="749013" cy="579315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F9616E97-4D48-4C8B-8123-AC4063A3E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5341" y="3240829"/>
            <a:ext cx="544984" cy="518870"/>
          </a:xfrm>
          <a:prstGeom prst="rect">
            <a:avLst/>
          </a:prstGeom>
        </p:spPr>
      </p:pic>
      <p:sp>
        <p:nvSpPr>
          <p:cNvPr id="102" name="Accolade fermante 101">
            <a:extLst>
              <a:ext uri="{FF2B5EF4-FFF2-40B4-BE49-F238E27FC236}">
                <a16:creationId xmlns:a16="http://schemas.microsoft.com/office/drawing/2014/main" id="{684AEBA3-03C4-4839-AE5B-7A160B79D93D}"/>
              </a:ext>
            </a:extLst>
          </p:cNvPr>
          <p:cNvSpPr/>
          <p:nvPr/>
        </p:nvSpPr>
        <p:spPr>
          <a:xfrm>
            <a:off x="5826288" y="4758112"/>
            <a:ext cx="152700" cy="57417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3" name="Connecteur en arc 117">
            <a:extLst>
              <a:ext uri="{FF2B5EF4-FFF2-40B4-BE49-F238E27FC236}">
                <a16:creationId xmlns:a16="http://schemas.microsoft.com/office/drawing/2014/main" id="{BDC1F28D-7105-462B-A4D6-79BA3A2BEF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20272" y="3863613"/>
            <a:ext cx="1198293" cy="1190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eur en arc 123">
            <a:extLst>
              <a:ext uri="{FF2B5EF4-FFF2-40B4-BE49-F238E27FC236}">
                <a16:creationId xmlns:a16="http://schemas.microsoft.com/office/drawing/2014/main" id="{C3ED208D-6DE7-443A-85C8-02B24F098C4C}"/>
              </a:ext>
            </a:extLst>
          </p:cNvPr>
          <p:cNvCxnSpPr>
            <a:cxnSpLocks/>
          </p:cNvCxnSpPr>
          <p:nvPr/>
        </p:nvCxnSpPr>
        <p:spPr>
          <a:xfrm>
            <a:off x="6580325" y="3447610"/>
            <a:ext cx="535248" cy="4335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948B667F-B04C-AF47-9829-4DF219C58582}"/>
              </a:ext>
            </a:extLst>
          </p:cNvPr>
          <p:cNvSpPr txBox="1"/>
          <p:nvPr/>
        </p:nvSpPr>
        <p:spPr>
          <a:xfrm>
            <a:off x="4004386" y="2727863"/>
            <a:ext cx="1197440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Données</a:t>
            </a: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13778B37-A598-484D-A1D8-62E53EE045B2}"/>
              </a:ext>
            </a:extLst>
          </p:cNvPr>
          <p:cNvCxnSpPr>
            <a:cxnSpLocks/>
          </p:cNvCxnSpPr>
          <p:nvPr/>
        </p:nvCxnSpPr>
        <p:spPr>
          <a:xfrm>
            <a:off x="4161183" y="3792209"/>
            <a:ext cx="71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 : en arc 34">
            <a:extLst>
              <a:ext uri="{FF2B5EF4-FFF2-40B4-BE49-F238E27FC236}">
                <a16:creationId xmlns:a16="http://schemas.microsoft.com/office/drawing/2014/main" id="{9ED73C2B-27AD-49AF-A006-2BF524873104}"/>
              </a:ext>
            </a:extLst>
          </p:cNvPr>
          <p:cNvCxnSpPr>
            <a:endCxn id="49" idx="7"/>
          </p:cNvCxnSpPr>
          <p:nvPr/>
        </p:nvCxnSpPr>
        <p:spPr>
          <a:xfrm>
            <a:off x="9850893" y="3859639"/>
            <a:ext cx="1815451" cy="14909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Image 57">
            <a:extLst>
              <a:ext uri="{FF2B5EF4-FFF2-40B4-BE49-F238E27FC236}">
                <a16:creationId xmlns:a16="http://schemas.microsoft.com/office/drawing/2014/main" id="{9C1C4BD1-E7D0-EB4B-8737-4CC833FD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17" y="3582455"/>
            <a:ext cx="385060" cy="473435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59A1DD5C-1FCF-A943-B628-8CC060D02F04}"/>
              </a:ext>
            </a:extLst>
          </p:cNvPr>
          <p:cNvSpPr txBox="1"/>
          <p:nvPr/>
        </p:nvSpPr>
        <p:spPr>
          <a:xfrm>
            <a:off x="2133421" y="4001667"/>
            <a:ext cx="1119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Calculateur du véhicule</a:t>
            </a: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466336AE-8452-F748-9EB0-5E168094C817}"/>
              </a:ext>
            </a:extLst>
          </p:cNvPr>
          <p:cNvCxnSpPr>
            <a:cxnSpLocks/>
          </p:cNvCxnSpPr>
          <p:nvPr/>
        </p:nvCxnSpPr>
        <p:spPr>
          <a:xfrm>
            <a:off x="2893962" y="3779563"/>
            <a:ext cx="717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40D552F7-C17A-5040-8078-FC1CA9049DCB}"/>
              </a:ext>
            </a:extLst>
          </p:cNvPr>
          <p:cNvSpPr txBox="1"/>
          <p:nvPr/>
        </p:nvSpPr>
        <p:spPr>
          <a:xfrm>
            <a:off x="7844233" y="6040905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analyst</a:t>
            </a:r>
            <a:endParaRPr lang="fr-FR" sz="1400" dirty="0"/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B1327C1C-97BE-EB46-ADF7-40ECF7E33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758" y="5451908"/>
            <a:ext cx="709744" cy="709744"/>
          </a:xfrm>
          <a:prstGeom prst="rect">
            <a:avLst/>
          </a:prstGeom>
        </p:spPr>
      </p:pic>
      <p:cxnSp>
        <p:nvCxnSpPr>
          <p:cNvPr id="66" name="Connecteur : en arc 53">
            <a:extLst>
              <a:ext uri="{FF2B5EF4-FFF2-40B4-BE49-F238E27FC236}">
                <a16:creationId xmlns:a16="http://schemas.microsoft.com/office/drawing/2014/main" id="{68D3234A-43A2-8E46-9955-C9B2D9A98B98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 flipH="1">
            <a:off x="8226300" y="5359466"/>
            <a:ext cx="433798" cy="181457"/>
          </a:xfrm>
          <a:prstGeom prst="curvedConnector3">
            <a:avLst>
              <a:gd name="adj1" fmla="val -52697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Image 66">
            <a:extLst>
              <a:ext uri="{FF2B5EF4-FFF2-40B4-BE49-F238E27FC236}">
                <a16:creationId xmlns:a16="http://schemas.microsoft.com/office/drawing/2014/main" id="{522CF4B6-7488-4843-BBAC-265238B49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3062" y="4190907"/>
            <a:ext cx="468978" cy="611168"/>
          </a:xfrm>
          <a:prstGeom prst="rect">
            <a:avLst/>
          </a:prstGeom>
        </p:spPr>
      </p:pic>
      <p:sp>
        <p:nvSpPr>
          <p:cNvPr id="68" name="ZoneTexte 67">
            <a:extLst>
              <a:ext uri="{FF2B5EF4-FFF2-40B4-BE49-F238E27FC236}">
                <a16:creationId xmlns:a16="http://schemas.microsoft.com/office/drawing/2014/main" id="{486E3133-CB13-E740-AC0F-027D423D7275}"/>
              </a:ext>
            </a:extLst>
          </p:cNvPr>
          <p:cNvSpPr txBox="1"/>
          <p:nvPr/>
        </p:nvSpPr>
        <p:spPr>
          <a:xfrm>
            <a:off x="4889539" y="3944900"/>
            <a:ext cx="10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Extérieur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FA03CCAF-B48B-4342-A837-B74F6D3B0B39}"/>
              </a:ext>
            </a:extLst>
          </p:cNvPr>
          <p:cNvSpPr txBox="1"/>
          <p:nvPr/>
        </p:nvSpPr>
        <p:spPr>
          <a:xfrm>
            <a:off x="4868038" y="5287310"/>
            <a:ext cx="10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Capteurs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53B78795-C127-864C-AEBF-18EB5790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879" y="3509240"/>
            <a:ext cx="532350" cy="532350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BB75B95E-FE51-9146-870F-53B8608F2989}"/>
              </a:ext>
            </a:extLst>
          </p:cNvPr>
          <p:cNvSpPr txBox="1"/>
          <p:nvPr/>
        </p:nvSpPr>
        <p:spPr>
          <a:xfrm>
            <a:off x="8867895" y="3352399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10ECC3FE-C68B-5C44-B1DD-ED2AE4C6EE71}"/>
              </a:ext>
            </a:extLst>
          </p:cNvPr>
          <p:cNvSpPr txBox="1"/>
          <p:nvPr/>
        </p:nvSpPr>
        <p:spPr>
          <a:xfrm>
            <a:off x="7667028" y="3094112"/>
            <a:ext cx="1022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Ordinateur</a:t>
            </a:r>
          </a:p>
          <a:p>
            <a:pPr algn="ctr"/>
            <a:r>
              <a:rPr lang="fr-FR" sz="1400" dirty="0"/>
              <a:t>de bord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4FE3BCE0-844D-984F-AE1A-2C290D4228B3}"/>
              </a:ext>
            </a:extLst>
          </p:cNvPr>
          <p:cNvCxnSpPr>
            <a:cxnSpLocks/>
          </p:cNvCxnSpPr>
          <p:nvPr/>
        </p:nvCxnSpPr>
        <p:spPr>
          <a:xfrm>
            <a:off x="7008055" y="3859639"/>
            <a:ext cx="8336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Image 79">
            <a:extLst>
              <a:ext uri="{FF2B5EF4-FFF2-40B4-BE49-F238E27FC236}">
                <a16:creationId xmlns:a16="http://schemas.microsoft.com/office/drawing/2014/main" id="{0FC60F19-A75A-E446-9ACF-119E19F39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2681" y="2153435"/>
            <a:ext cx="647038" cy="6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5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F3CA8BD8-A45F-EA42-94DC-23227E89BF96}"/>
              </a:ext>
            </a:extLst>
          </p:cNvPr>
          <p:cNvSpPr/>
          <p:nvPr/>
        </p:nvSpPr>
        <p:spPr>
          <a:xfrm>
            <a:off x="2875721" y="751342"/>
            <a:ext cx="6400801" cy="57024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5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Arrivée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3DF029-0BB4-DB41-AF68-ED9C42E455C9}"/>
              </a:ext>
            </a:extLst>
          </p:cNvPr>
          <p:cNvSpPr txBox="1"/>
          <p:nvPr/>
        </p:nvSpPr>
        <p:spPr>
          <a:xfrm>
            <a:off x="4802678" y="2568456"/>
            <a:ext cx="2885215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Arrêter guidage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Déconnexion application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F8E8D7-33ED-FF43-A14D-59AEE0DEEE5E}"/>
              </a:ext>
            </a:extLst>
          </p:cNvPr>
          <p:cNvSpPr txBox="1"/>
          <p:nvPr/>
        </p:nvSpPr>
        <p:spPr>
          <a:xfrm>
            <a:off x="4872427" y="1041897"/>
            <a:ext cx="24471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dirty="0"/>
              <a:t>Acteurs/métiers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Conducteur du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FC362A-A1DE-BC47-9102-9FBA1BCDA469}"/>
              </a:ext>
            </a:extLst>
          </p:cNvPr>
          <p:cNvSpPr txBox="1"/>
          <p:nvPr/>
        </p:nvSpPr>
        <p:spPr>
          <a:xfrm>
            <a:off x="3364032" y="3602574"/>
            <a:ext cx="2140651" cy="861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u="sng" dirty="0"/>
              <a:t>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Position du véhicule</a:t>
            </a:r>
          </a:p>
          <a:p>
            <a:endParaRPr lang="fr-FR" sz="16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8FB231-7C4A-6E47-9892-CDBCF645971C}"/>
              </a:ext>
            </a:extLst>
          </p:cNvPr>
          <p:cNvSpPr txBox="1"/>
          <p:nvPr/>
        </p:nvSpPr>
        <p:spPr>
          <a:xfrm>
            <a:off x="6547182" y="3602574"/>
            <a:ext cx="1561646" cy="6155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u="sng" dirty="0"/>
              <a:t>Services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Déconnexion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FEEF002-268A-B643-9B0E-4BDF7654BED9}"/>
              </a:ext>
            </a:extLst>
          </p:cNvPr>
          <p:cNvCxnSpPr>
            <a:cxnSpLocks/>
          </p:cNvCxnSpPr>
          <p:nvPr/>
        </p:nvCxnSpPr>
        <p:spPr>
          <a:xfrm>
            <a:off x="9332074" y="3602574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3711338-B783-8D40-8480-48144BAAB077}"/>
              </a:ext>
            </a:extLst>
          </p:cNvPr>
          <p:cNvCxnSpPr>
            <a:cxnSpLocks/>
          </p:cNvCxnSpPr>
          <p:nvPr/>
        </p:nvCxnSpPr>
        <p:spPr>
          <a:xfrm>
            <a:off x="1896955" y="3683383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8C34E08-D373-6943-96E2-52167EEF9E8B}"/>
              </a:ext>
            </a:extLst>
          </p:cNvPr>
          <p:cNvSpPr txBox="1"/>
          <p:nvPr/>
        </p:nvSpPr>
        <p:spPr>
          <a:xfrm>
            <a:off x="272728" y="3221718"/>
            <a:ext cx="1049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connecté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2C1AEB-F8C1-C64B-9D47-B50336E82AC1}"/>
              </a:ext>
            </a:extLst>
          </p:cNvPr>
          <p:cNvSpPr txBox="1"/>
          <p:nvPr/>
        </p:nvSpPr>
        <p:spPr>
          <a:xfrm>
            <a:off x="10563041" y="3221717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déconnecté</a:t>
            </a:r>
          </a:p>
        </p:txBody>
      </p:sp>
    </p:spTree>
    <p:extLst>
      <p:ext uri="{BB962C8B-B14F-4D97-AF65-F5344CB8AC3E}">
        <p14:creationId xmlns:p14="http://schemas.microsoft.com/office/powerpoint/2010/main" val="112418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E6FFBC4-3240-D648-ABB8-BCD062DF419F}"/>
              </a:ext>
            </a:extLst>
          </p:cNvPr>
          <p:cNvSpPr/>
          <p:nvPr/>
        </p:nvSpPr>
        <p:spPr>
          <a:xfrm>
            <a:off x="3490020" y="1411751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5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Arrivée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C9FBF3-3E55-424C-83A1-A07487EF312A}"/>
              </a:ext>
            </a:extLst>
          </p:cNvPr>
          <p:cNvSpPr txBox="1"/>
          <p:nvPr/>
        </p:nvSpPr>
        <p:spPr>
          <a:xfrm>
            <a:off x="1876440" y="3167390"/>
            <a:ext cx="1517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Véhicule connecté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361521-D9CF-DE4B-89F1-412CAE50656F}"/>
              </a:ext>
            </a:extLst>
          </p:cNvPr>
          <p:cNvSpPr txBox="1"/>
          <p:nvPr/>
        </p:nvSpPr>
        <p:spPr>
          <a:xfrm>
            <a:off x="3824206" y="1606897"/>
            <a:ext cx="165077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Arrêter guidage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0016BBC-2B8B-AE46-ADF7-43BAF28B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24" y="2731531"/>
            <a:ext cx="532350" cy="532350"/>
          </a:xfrm>
          <a:prstGeom prst="rect">
            <a:avLst/>
          </a:prstGeo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47DA0EA1-E7DE-1542-A624-63EDF71B632A}"/>
              </a:ext>
            </a:extLst>
          </p:cNvPr>
          <p:cNvSpPr/>
          <p:nvPr/>
        </p:nvSpPr>
        <p:spPr>
          <a:xfrm>
            <a:off x="365755" y="3055958"/>
            <a:ext cx="1411336" cy="1018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271D7C-F8E4-2B4A-88CA-C1755266D31D}"/>
              </a:ext>
            </a:extLst>
          </p:cNvPr>
          <p:cNvSpPr txBox="1"/>
          <p:nvPr/>
        </p:nvSpPr>
        <p:spPr>
          <a:xfrm>
            <a:off x="352572" y="3223348"/>
            <a:ext cx="14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Déplacement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E65E311-2FB2-5642-8CC8-F3DD045D7BCF}"/>
              </a:ext>
            </a:extLst>
          </p:cNvPr>
          <p:cNvCxnSpPr>
            <a:cxnSpLocks/>
            <a:stCxn id="22" idx="6"/>
            <a:endCxn id="33" idx="1"/>
          </p:cNvCxnSpPr>
          <p:nvPr/>
        </p:nvCxnSpPr>
        <p:spPr>
          <a:xfrm>
            <a:off x="1777091" y="3565229"/>
            <a:ext cx="1712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C0318E1-58AE-4340-A92E-4EFE738D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10" y="4951065"/>
            <a:ext cx="364353" cy="41773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B898BA12-0F16-C94A-9D03-64FF9D628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230" y="3345221"/>
            <a:ext cx="385060" cy="473435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FF4DBBB-138D-0945-B23F-99BCCE2345BE}"/>
              </a:ext>
            </a:extLst>
          </p:cNvPr>
          <p:cNvCxnSpPr>
            <a:cxnSpLocks/>
          </p:cNvCxnSpPr>
          <p:nvPr/>
        </p:nvCxnSpPr>
        <p:spPr>
          <a:xfrm>
            <a:off x="3965973" y="3581938"/>
            <a:ext cx="233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DD858E9-283C-4E8F-B014-D92316898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236" y="3611396"/>
            <a:ext cx="647038" cy="6470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9CA6FD-3817-42AD-9D61-33F85B17FA60}"/>
              </a:ext>
            </a:extLst>
          </p:cNvPr>
          <p:cNvSpPr txBox="1"/>
          <p:nvPr/>
        </p:nvSpPr>
        <p:spPr>
          <a:xfrm>
            <a:off x="1830161" y="4304600"/>
            <a:ext cx="1303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Véhicule arrivé à destination</a:t>
            </a:r>
          </a:p>
        </p:txBody>
      </p:sp>
      <p:pic>
        <p:nvPicPr>
          <p:cNvPr id="18" name="Picture 2" descr="Outlet – Azonal">
            <a:extLst>
              <a:ext uri="{FF2B5EF4-FFF2-40B4-BE49-F238E27FC236}">
                <a16:creationId xmlns:a16="http://schemas.microsoft.com/office/drawing/2014/main" id="{91323098-FCEC-2542-B3F9-5D34A3F0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54" y="3158119"/>
            <a:ext cx="801398" cy="8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en arc 50">
            <a:extLst>
              <a:ext uri="{FF2B5EF4-FFF2-40B4-BE49-F238E27FC236}">
                <a16:creationId xmlns:a16="http://schemas.microsoft.com/office/drawing/2014/main" id="{497790CC-9520-0843-97D5-FD9F508643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54306" y="4526602"/>
            <a:ext cx="623482" cy="1444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D02EA9F9-D92A-9248-815A-4DE48BA3C83A}"/>
              </a:ext>
            </a:extLst>
          </p:cNvPr>
          <p:cNvSpPr txBox="1"/>
          <p:nvPr/>
        </p:nvSpPr>
        <p:spPr>
          <a:xfrm>
            <a:off x="4688576" y="3963259"/>
            <a:ext cx="101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Application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EEF8E34-154A-A243-B2B7-326102D6476D}"/>
              </a:ext>
            </a:extLst>
          </p:cNvPr>
          <p:cNvSpPr txBox="1"/>
          <p:nvPr/>
        </p:nvSpPr>
        <p:spPr>
          <a:xfrm>
            <a:off x="3778696" y="3828136"/>
            <a:ext cx="12030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Conducteur</a:t>
            </a:r>
            <a:endParaRPr lang="fr-FR" sz="1400" dirty="0"/>
          </a:p>
        </p:txBody>
      </p:sp>
      <p:pic>
        <p:nvPicPr>
          <p:cNvPr id="30" name="Picture 4" descr="Icône Passager - Téléchargement gratuit en PNG et vecteurs">
            <a:extLst>
              <a:ext uri="{FF2B5EF4-FFF2-40B4-BE49-F238E27FC236}">
                <a16:creationId xmlns:a16="http://schemas.microsoft.com/office/drawing/2014/main" id="{3D7AD499-08C8-7740-8F6C-5D17F34A4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34" y="3269146"/>
            <a:ext cx="524575" cy="5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D23F825-3BDF-C845-9054-94926FBF344C}"/>
              </a:ext>
            </a:extLst>
          </p:cNvPr>
          <p:cNvCxnSpPr>
            <a:cxnSpLocks/>
          </p:cNvCxnSpPr>
          <p:nvPr/>
        </p:nvCxnSpPr>
        <p:spPr>
          <a:xfrm>
            <a:off x="4745009" y="3569296"/>
            <a:ext cx="336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555448A-5D89-1146-B7FD-6CA6657B1E84}"/>
              </a:ext>
            </a:extLst>
          </p:cNvPr>
          <p:cNvSpPr/>
          <p:nvPr/>
        </p:nvSpPr>
        <p:spPr>
          <a:xfrm>
            <a:off x="6348801" y="1411751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C817922-5728-7F4B-934D-DE42A78EA603}"/>
              </a:ext>
            </a:extLst>
          </p:cNvPr>
          <p:cNvSpPr txBox="1"/>
          <p:nvPr/>
        </p:nvSpPr>
        <p:spPr>
          <a:xfrm>
            <a:off x="6563612" y="1585640"/>
            <a:ext cx="188950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Déconnexion application</a:t>
            </a:r>
          </a:p>
        </p:txBody>
      </p:sp>
      <p:pic>
        <p:nvPicPr>
          <p:cNvPr id="37" name="Picture 4" descr="Icône Passager - Téléchargement gratuit en PNG et vecteurs">
            <a:extLst>
              <a:ext uri="{FF2B5EF4-FFF2-40B4-BE49-F238E27FC236}">
                <a16:creationId xmlns:a16="http://schemas.microsoft.com/office/drawing/2014/main" id="{F3C8426C-DADD-9C41-BFBF-A9CE20BD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31" y="3303561"/>
            <a:ext cx="524575" cy="5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Outlet – Azonal">
            <a:extLst>
              <a:ext uri="{FF2B5EF4-FFF2-40B4-BE49-F238E27FC236}">
                <a16:creationId xmlns:a16="http://schemas.microsoft.com/office/drawing/2014/main" id="{087EB1A5-6E88-9545-914D-A9217F5B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43" y="3166024"/>
            <a:ext cx="801398" cy="8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C140A60A-E1EA-5D4C-8CD6-049E27E589EA}"/>
              </a:ext>
            </a:extLst>
          </p:cNvPr>
          <p:cNvSpPr txBox="1"/>
          <p:nvPr/>
        </p:nvSpPr>
        <p:spPr>
          <a:xfrm>
            <a:off x="5735856" y="3676760"/>
            <a:ext cx="80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  <a:p>
            <a:pPr algn="ctr"/>
            <a:r>
              <a:rPr lang="fr-FR" sz="1400" dirty="0"/>
              <a:t>Arrêté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5E1CBB9-D23D-A240-8DF5-DCCF8893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46" y="3208992"/>
            <a:ext cx="532350" cy="532350"/>
          </a:xfrm>
          <a:prstGeom prst="rect">
            <a:avLst/>
          </a:prstGeom>
        </p:spPr>
      </p:pic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BBA68AC-B5AD-8E42-B007-F6D45BE097E0}"/>
              </a:ext>
            </a:extLst>
          </p:cNvPr>
          <p:cNvCxnSpPr>
            <a:cxnSpLocks/>
          </p:cNvCxnSpPr>
          <p:nvPr/>
        </p:nvCxnSpPr>
        <p:spPr>
          <a:xfrm>
            <a:off x="5536463" y="3574400"/>
            <a:ext cx="336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F6DB5B0-6047-9946-BE8E-2F43F7B422C3}"/>
              </a:ext>
            </a:extLst>
          </p:cNvPr>
          <p:cNvCxnSpPr>
            <a:cxnSpLocks/>
          </p:cNvCxnSpPr>
          <p:nvPr/>
        </p:nvCxnSpPr>
        <p:spPr>
          <a:xfrm>
            <a:off x="6466288" y="3554931"/>
            <a:ext cx="336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C755844-9124-B34C-9B3F-F5F958B31D31}"/>
              </a:ext>
            </a:extLst>
          </p:cNvPr>
          <p:cNvCxnSpPr>
            <a:cxnSpLocks/>
          </p:cNvCxnSpPr>
          <p:nvPr/>
        </p:nvCxnSpPr>
        <p:spPr>
          <a:xfrm>
            <a:off x="7419660" y="3554931"/>
            <a:ext cx="336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4E5A6DA-73CF-0646-A02B-1D9B58F21561}"/>
              </a:ext>
            </a:extLst>
          </p:cNvPr>
          <p:cNvSpPr txBox="1"/>
          <p:nvPr/>
        </p:nvSpPr>
        <p:spPr>
          <a:xfrm>
            <a:off x="9224065" y="3743076"/>
            <a:ext cx="1701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Véhicule déconnecté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8449A9F-0F2F-EC4D-AC42-F4327387DAD5}"/>
              </a:ext>
            </a:extLst>
          </p:cNvPr>
          <p:cNvCxnSpPr>
            <a:cxnSpLocks/>
          </p:cNvCxnSpPr>
          <p:nvPr/>
        </p:nvCxnSpPr>
        <p:spPr>
          <a:xfrm>
            <a:off x="8284655" y="3549375"/>
            <a:ext cx="1320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B10ACDCA-39A6-E645-BE4D-EF960E97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698" y="3275308"/>
            <a:ext cx="532350" cy="5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4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0165" y="2124635"/>
            <a:ext cx="8646459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Vue</a:t>
            </a:r>
          </a:p>
          <a:p>
            <a:pPr algn="ctr"/>
            <a:r>
              <a:rPr lang="fr-FR" sz="4000" dirty="0"/>
              <a:t>Fonctionnelle</a:t>
            </a:r>
          </a:p>
        </p:txBody>
      </p:sp>
    </p:spTree>
    <p:extLst>
      <p:ext uri="{BB962C8B-B14F-4D97-AF65-F5344CB8AC3E}">
        <p14:creationId xmlns:p14="http://schemas.microsoft.com/office/powerpoint/2010/main" val="245130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215922" y="1936375"/>
            <a:ext cx="8296066" cy="4706471"/>
          </a:xfrm>
          <a:prstGeom prst="roundRect">
            <a:avLst>
              <a:gd name="adj" fmla="val 63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accent6">
                  <a:lumMod val="50000"/>
                </a:schemeClr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215922" y="347318"/>
            <a:ext cx="11751960" cy="137390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accent2"/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8795144" y="1936375"/>
            <a:ext cx="3172737" cy="2904566"/>
          </a:xfrm>
          <a:prstGeom prst="roundRect">
            <a:avLst>
              <a:gd name="adj" fmla="val 1050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fr-FR" sz="2000" dirty="0">
              <a:solidFill>
                <a:schemeClr val="accent5">
                  <a:lumMod val="50000"/>
                </a:schemeClr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8795143" y="5257801"/>
            <a:ext cx="3172737" cy="1385046"/>
          </a:xfrm>
          <a:prstGeom prst="roundRect">
            <a:avLst>
              <a:gd name="adj" fmla="val 1050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>
              <a:solidFill>
                <a:schemeClr val="bg1"/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281" y="204216"/>
            <a:ext cx="2191870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échanges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400" y="1813047"/>
            <a:ext cx="3254188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Activités Opérationnelles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70421" y="1813047"/>
            <a:ext cx="2622179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Gisement Données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69033" y="5089713"/>
            <a:ext cx="2622179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Référentiels</a:t>
            </a:r>
          </a:p>
        </p:txBody>
      </p:sp>
      <p:sp>
        <p:nvSpPr>
          <p:cNvPr id="2" name="Rectangle à coins arrondis 1">
            <a:extLst>
              <a:ext uri="{FF2B5EF4-FFF2-40B4-BE49-F238E27FC236}">
                <a16:creationId xmlns:a16="http://schemas.microsoft.com/office/drawing/2014/main" id="{64CE579E-DE19-A244-B71F-AF165394A0BE}"/>
              </a:ext>
            </a:extLst>
          </p:cNvPr>
          <p:cNvSpPr/>
          <p:nvPr/>
        </p:nvSpPr>
        <p:spPr>
          <a:xfrm>
            <a:off x="860612" y="915763"/>
            <a:ext cx="1546167" cy="580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SF Identifier conducteur</a:t>
            </a:r>
            <a:r>
              <a:rPr lang="fr-FR" dirty="0"/>
              <a:t> </a:t>
            </a:r>
          </a:p>
        </p:txBody>
      </p:sp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A72DD665-32CB-0046-A9A2-07D3F715C6D5}"/>
              </a:ext>
            </a:extLst>
          </p:cNvPr>
          <p:cNvSpPr/>
          <p:nvPr/>
        </p:nvSpPr>
        <p:spPr>
          <a:xfrm>
            <a:off x="2821192" y="936561"/>
            <a:ext cx="1998457" cy="5597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SF Déconnexion application</a:t>
            </a:r>
            <a:r>
              <a:rPr lang="fr-FR" dirty="0"/>
              <a:t> </a:t>
            </a:r>
          </a:p>
        </p:txBody>
      </p:sp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8D712EF8-AC8E-3848-AD46-591707D25DB8}"/>
              </a:ext>
            </a:extLst>
          </p:cNvPr>
          <p:cNvSpPr/>
          <p:nvPr/>
        </p:nvSpPr>
        <p:spPr>
          <a:xfrm>
            <a:off x="787388" y="3161957"/>
            <a:ext cx="1546167" cy="3881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Valider destination</a:t>
            </a:r>
            <a:endParaRPr lang="fr-FR" sz="1400" dirty="0"/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BD8E6F66-4CA6-894F-8A92-6B5E4E2B3959}"/>
              </a:ext>
            </a:extLst>
          </p:cNvPr>
          <p:cNvSpPr/>
          <p:nvPr/>
        </p:nvSpPr>
        <p:spPr>
          <a:xfrm>
            <a:off x="3704776" y="3570278"/>
            <a:ext cx="1937070" cy="3361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Connexion véhicule</a:t>
            </a:r>
            <a:r>
              <a:rPr lang="fr-FR" sz="1400" dirty="0"/>
              <a:t> </a:t>
            </a:r>
          </a:p>
        </p:txBody>
      </p:sp>
      <p:sp>
        <p:nvSpPr>
          <p:cNvPr id="17" name="Rectangle à coins arrondis 16">
            <a:extLst>
              <a:ext uri="{FF2B5EF4-FFF2-40B4-BE49-F238E27FC236}">
                <a16:creationId xmlns:a16="http://schemas.microsoft.com/office/drawing/2014/main" id="{F8E2396F-8E43-BF40-ADC9-E9BF36CB2976}"/>
              </a:ext>
            </a:extLst>
          </p:cNvPr>
          <p:cNvSpPr/>
          <p:nvPr/>
        </p:nvSpPr>
        <p:spPr>
          <a:xfrm>
            <a:off x="5944886" y="5884880"/>
            <a:ext cx="1991650" cy="350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Reconnaître obstacle</a:t>
            </a:r>
            <a:endParaRPr lang="fr-FR" sz="1400" dirty="0"/>
          </a:p>
        </p:txBody>
      </p:sp>
      <p:sp>
        <p:nvSpPr>
          <p:cNvPr id="18" name="Rectangle à coins arrondis 17">
            <a:extLst>
              <a:ext uri="{FF2B5EF4-FFF2-40B4-BE49-F238E27FC236}">
                <a16:creationId xmlns:a16="http://schemas.microsoft.com/office/drawing/2014/main" id="{EA0B1C98-D929-4F4F-8031-D77C6C414340}"/>
              </a:ext>
            </a:extLst>
          </p:cNvPr>
          <p:cNvSpPr/>
          <p:nvPr/>
        </p:nvSpPr>
        <p:spPr>
          <a:xfrm>
            <a:off x="9608426" y="2317311"/>
            <a:ext cx="1546167" cy="8273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SF Récupérer données extérieures</a:t>
            </a:r>
            <a:endParaRPr lang="fr-FR" dirty="0"/>
          </a:p>
        </p:txBody>
      </p:sp>
      <p:sp>
        <p:nvSpPr>
          <p:cNvPr id="19" name="Rectangle à coins arrondis 18">
            <a:extLst>
              <a:ext uri="{FF2B5EF4-FFF2-40B4-BE49-F238E27FC236}">
                <a16:creationId xmlns:a16="http://schemas.microsoft.com/office/drawing/2014/main" id="{9EE100DC-D73C-784E-B230-5D333A46B0A7}"/>
              </a:ext>
            </a:extLst>
          </p:cNvPr>
          <p:cNvSpPr/>
          <p:nvPr/>
        </p:nvSpPr>
        <p:spPr>
          <a:xfrm>
            <a:off x="787388" y="2619011"/>
            <a:ext cx="1546167" cy="3881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Choisir destination</a:t>
            </a:r>
            <a:endParaRPr lang="fr-FR" sz="1400" dirty="0"/>
          </a:p>
        </p:txBody>
      </p:sp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1FB929CA-17F8-C74B-9E59-6DA4B8E7D707}"/>
              </a:ext>
            </a:extLst>
          </p:cNvPr>
          <p:cNvSpPr/>
          <p:nvPr/>
        </p:nvSpPr>
        <p:spPr>
          <a:xfrm>
            <a:off x="3900263" y="2605636"/>
            <a:ext cx="1546167" cy="4015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Envoyer ordre guidage</a:t>
            </a:r>
            <a:endParaRPr lang="fr-FR" sz="1400" dirty="0"/>
          </a:p>
        </p:txBody>
      </p:sp>
      <p:sp>
        <p:nvSpPr>
          <p:cNvPr id="22" name="Rectangle à coins arrondis 21">
            <a:extLst>
              <a:ext uri="{FF2B5EF4-FFF2-40B4-BE49-F238E27FC236}">
                <a16:creationId xmlns:a16="http://schemas.microsoft.com/office/drawing/2014/main" id="{8020D6F8-2404-8449-BA9C-57E246DEBACA}"/>
              </a:ext>
            </a:extLst>
          </p:cNvPr>
          <p:cNvSpPr/>
          <p:nvPr/>
        </p:nvSpPr>
        <p:spPr>
          <a:xfrm>
            <a:off x="3900262" y="3033550"/>
            <a:ext cx="1546167" cy="3927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Interpréter ordre guidage</a:t>
            </a:r>
            <a:endParaRPr lang="fr-FR" sz="1400" dirty="0"/>
          </a:p>
        </p:txBody>
      </p:sp>
      <p:sp>
        <p:nvSpPr>
          <p:cNvPr id="23" name="Rectangle à coins arrondis 22">
            <a:extLst>
              <a:ext uri="{FF2B5EF4-FFF2-40B4-BE49-F238E27FC236}">
                <a16:creationId xmlns:a16="http://schemas.microsoft.com/office/drawing/2014/main" id="{B49509AF-5A74-CF4F-A9D5-60F00D3EB822}"/>
              </a:ext>
            </a:extLst>
          </p:cNvPr>
          <p:cNvSpPr/>
          <p:nvPr/>
        </p:nvSpPr>
        <p:spPr>
          <a:xfrm>
            <a:off x="6114502" y="2727647"/>
            <a:ext cx="1951835" cy="2391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Pilotage du véhicule</a:t>
            </a:r>
            <a:endParaRPr lang="fr-FR" sz="1400" dirty="0"/>
          </a:p>
        </p:txBody>
      </p:sp>
      <p:sp>
        <p:nvSpPr>
          <p:cNvPr id="24" name="Rectangle à coins arrondis 23">
            <a:extLst>
              <a:ext uri="{FF2B5EF4-FFF2-40B4-BE49-F238E27FC236}">
                <a16:creationId xmlns:a16="http://schemas.microsoft.com/office/drawing/2014/main" id="{30863F90-EA20-174C-92E2-F29BA141495D}"/>
              </a:ext>
            </a:extLst>
          </p:cNvPr>
          <p:cNvSpPr/>
          <p:nvPr/>
        </p:nvSpPr>
        <p:spPr>
          <a:xfrm>
            <a:off x="9449285" y="3264977"/>
            <a:ext cx="2178604" cy="4483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SF Localisation véhicule</a:t>
            </a:r>
            <a:endParaRPr lang="fr-FR" dirty="0"/>
          </a:p>
        </p:txBody>
      </p:sp>
      <p:sp>
        <p:nvSpPr>
          <p:cNvPr id="25" name="Rectangle à coins arrondis 24">
            <a:extLst>
              <a:ext uri="{FF2B5EF4-FFF2-40B4-BE49-F238E27FC236}">
                <a16:creationId xmlns:a16="http://schemas.microsoft.com/office/drawing/2014/main" id="{964AFE75-7490-184F-93DF-78310D7EF0DC}"/>
              </a:ext>
            </a:extLst>
          </p:cNvPr>
          <p:cNvSpPr/>
          <p:nvPr/>
        </p:nvSpPr>
        <p:spPr>
          <a:xfrm>
            <a:off x="5512551" y="4387786"/>
            <a:ext cx="2705114" cy="5786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Comparer coordonnées entre position réelle et demandée</a:t>
            </a:r>
            <a:endParaRPr lang="fr-FR" sz="14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C57A8719-B05D-2A49-9D80-5643A58215CF}"/>
              </a:ext>
            </a:extLst>
          </p:cNvPr>
          <p:cNvSpPr/>
          <p:nvPr/>
        </p:nvSpPr>
        <p:spPr>
          <a:xfrm>
            <a:off x="3634255" y="2471444"/>
            <a:ext cx="2078182" cy="102579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à coins arrondis 25">
            <a:extLst>
              <a:ext uri="{FF2B5EF4-FFF2-40B4-BE49-F238E27FC236}">
                <a16:creationId xmlns:a16="http://schemas.microsoft.com/office/drawing/2014/main" id="{A4E0C27E-AAD0-854A-AD6D-3AA441325919}"/>
              </a:ext>
            </a:extLst>
          </p:cNvPr>
          <p:cNvSpPr/>
          <p:nvPr/>
        </p:nvSpPr>
        <p:spPr>
          <a:xfrm>
            <a:off x="6114502" y="3007207"/>
            <a:ext cx="1867354" cy="361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Validation déplacement</a:t>
            </a:r>
            <a:endParaRPr lang="fr-FR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8A9321-3A79-0246-8C65-A910781286A1}"/>
              </a:ext>
            </a:extLst>
          </p:cNvPr>
          <p:cNvSpPr/>
          <p:nvPr/>
        </p:nvSpPr>
        <p:spPr>
          <a:xfrm>
            <a:off x="3834071" y="2330077"/>
            <a:ext cx="1678480" cy="25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ordre guidage</a:t>
            </a:r>
          </a:p>
        </p:txBody>
      </p:sp>
      <p:sp>
        <p:nvSpPr>
          <p:cNvPr id="33" name="Rectangle à coins arrondis 32">
            <a:extLst>
              <a:ext uri="{FF2B5EF4-FFF2-40B4-BE49-F238E27FC236}">
                <a16:creationId xmlns:a16="http://schemas.microsoft.com/office/drawing/2014/main" id="{AB9E6281-A0AC-F440-BC64-694106688EDB}"/>
              </a:ext>
            </a:extLst>
          </p:cNvPr>
          <p:cNvSpPr/>
          <p:nvPr/>
        </p:nvSpPr>
        <p:spPr>
          <a:xfrm>
            <a:off x="558521" y="2479013"/>
            <a:ext cx="2078182" cy="11818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4BD575-91C7-F74D-B0F6-93AC989E5932}"/>
              </a:ext>
            </a:extLst>
          </p:cNvPr>
          <p:cNvSpPr/>
          <p:nvPr/>
        </p:nvSpPr>
        <p:spPr>
          <a:xfrm>
            <a:off x="827139" y="2244930"/>
            <a:ext cx="1540945" cy="29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destination</a:t>
            </a:r>
          </a:p>
        </p:txBody>
      </p:sp>
      <p:sp>
        <p:nvSpPr>
          <p:cNvPr id="35" name="Rectangle à coins arrondis 34">
            <a:extLst>
              <a:ext uri="{FF2B5EF4-FFF2-40B4-BE49-F238E27FC236}">
                <a16:creationId xmlns:a16="http://schemas.microsoft.com/office/drawing/2014/main" id="{2221E438-E895-0F43-822E-96BEF68CE849}"/>
              </a:ext>
            </a:extLst>
          </p:cNvPr>
          <p:cNvSpPr/>
          <p:nvPr/>
        </p:nvSpPr>
        <p:spPr>
          <a:xfrm>
            <a:off x="6115054" y="5367926"/>
            <a:ext cx="1691074" cy="4506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Appliquer méthode Tentacule</a:t>
            </a:r>
            <a:endParaRPr lang="fr-FR" sz="1400" dirty="0"/>
          </a:p>
        </p:txBody>
      </p:sp>
      <p:sp>
        <p:nvSpPr>
          <p:cNvPr id="37" name="Rectangle à coins arrondis 36">
            <a:extLst>
              <a:ext uri="{FF2B5EF4-FFF2-40B4-BE49-F238E27FC236}">
                <a16:creationId xmlns:a16="http://schemas.microsoft.com/office/drawing/2014/main" id="{87C96094-5095-1141-9E51-72FA7836BA3A}"/>
              </a:ext>
            </a:extLst>
          </p:cNvPr>
          <p:cNvSpPr/>
          <p:nvPr/>
        </p:nvSpPr>
        <p:spPr>
          <a:xfrm>
            <a:off x="5875494" y="5253256"/>
            <a:ext cx="2127932" cy="11043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>
            <a:extLst>
              <a:ext uri="{FF2B5EF4-FFF2-40B4-BE49-F238E27FC236}">
                <a16:creationId xmlns:a16="http://schemas.microsoft.com/office/drawing/2014/main" id="{BB381A74-A1BD-6341-A4ED-9D69605B0E86}"/>
              </a:ext>
            </a:extLst>
          </p:cNvPr>
          <p:cNvSpPr/>
          <p:nvPr/>
        </p:nvSpPr>
        <p:spPr>
          <a:xfrm>
            <a:off x="5818567" y="2515463"/>
            <a:ext cx="2508675" cy="91084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87FFCF-F492-EF4B-92D4-EE81EA5127E9}"/>
              </a:ext>
            </a:extLst>
          </p:cNvPr>
          <p:cNvSpPr/>
          <p:nvPr/>
        </p:nvSpPr>
        <p:spPr>
          <a:xfrm>
            <a:off x="5875494" y="2359879"/>
            <a:ext cx="2170640" cy="229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déplacement véhicule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90F5B3-BCD1-2749-B73A-51F28B35C70D}"/>
              </a:ext>
            </a:extLst>
          </p:cNvPr>
          <p:cNvSpPr/>
          <p:nvPr/>
        </p:nvSpPr>
        <p:spPr>
          <a:xfrm>
            <a:off x="5900238" y="5177802"/>
            <a:ext cx="2230648" cy="13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planification locale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92D38C7F-326E-B248-A023-E6EBFFBFEB8A}"/>
              </a:ext>
            </a:extLst>
          </p:cNvPr>
          <p:cNvSpPr/>
          <p:nvPr/>
        </p:nvSpPr>
        <p:spPr>
          <a:xfrm>
            <a:off x="3393592" y="2194389"/>
            <a:ext cx="5056627" cy="18013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3F3A01C-56EC-1B47-9D9F-E49AF18B0410}"/>
              </a:ext>
            </a:extLst>
          </p:cNvPr>
          <p:cNvSpPr/>
          <p:nvPr/>
        </p:nvSpPr>
        <p:spPr>
          <a:xfrm>
            <a:off x="4738180" y="1994263"/>
            <a:ext cx="1678480" cy="25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 véhicule</a:t>
            </a:r>
          </a:p>
        </p:txBody>
      </p:sp>
      <p:sp>
        <p:nvSpPr>
          <p:cNvPr id="3" name="Rectangle à coins arrondis 23">
            <a:extLst>
              <a:ext uri="{FF2B5EF4-FFF2-40B4-BE49-F238E27FC236}">
                <a16:creationId xmlns:a16="http://schemas.microsoft.com/office/drawing/2014/main" id="{0DA16625-7A73-4F76-BE08-59352F2B2C06}"/>
              </a:ext>
            </a:extLst>
          </p:cNvPr>
          <p:cNvSpPr/>
          <p:nvPr/>
        </p:nvSpPr>
        <p:spPr>
          <a:xfrm>
            <a:off x="9608425" y="5702512"/>
            <a:ext cx="1546167" cy="6037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SF hardware, capteurs</a:t>
            </a:r>
            <a:endParaRPr lang="fr-FR" dirty="0"/>
          </a:p>
        </p:txBody>
      </p:sp>
      <p:sp>
        <p:nvSpPr>
          <p:cNvPr id="27" name="Rectangle à coins arrondis 13">
            <a:extLst>
              <a:ext uri="{FF2B5EF4-FFF2-40B4-BE49-F238E27FC236}">
                <a16:creationId xmlns:a16="http://schemas.microsoft.com/office/drawing/2014/main" id="{314FE04F-AAC6-49D4-AB95-F5D2EE94DD1D}"/>
              </a:ext>
            </a:extLst>
          </p:cNvPr>
          <p:cNvSpPr/>
          <p:nvPr/>
        </p:nvSpPr>
        <p:spPr>
          <a:xfrm>
            <a:off x="6798343" y="866791"/>
            <a:ext cx="1996799" cy="580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SF échange données - clients</a:t>
            </a:r>
            <a:r>
              <a:rPr lang="fr-FR" dirty="0"/>
              <a:t> </a:t>
            </a:r>
          </a:p>
        </p:txBody>
      </p:sp>
      <p:sp>
        <p:nvSpPr>
          <p:cNvPr id="30" name="Rectangle à coins arrondis 5">
            <a:extLst>
              <a:ext uri="{FF2B5EF4-FFF2-40B4-BE49-F238E27FC236}">
                <a16:creationId xmlns:a16="http://schemas.microsoft.com/office/drawing/2014/main" id="{BDB3FEEF-703A-47AB-B002-99F1388C15C9}"/>
              </a:ext>
            </a:extLst>
          </p:cNvPr>
          <p:cNvSpPr/>
          <p:nvPr/>
        </p:nvSpPr>
        <p:spPr>
          <a:xfrm>
            <a:off x="6640357" y="690094"/>
            <a:ext cx="2312770" cy="85408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18B964-7EF0-4615-B5CF-F8E77228C830}"/>
              </a:ext>
            </a:extLst>
          </p:cNvPr>
          <p:cNvSpPr/>
          <p:nvPr/>
        </p:nvSpPr>
        <p:spPr>
          <a:xfrm>
            <a:off x="7090420" y="550614"/>
            <a:ext cx="1421737" cy="217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API</a:t>
            </a:r>
          </a:p>
        </p:txBody>
      </p:sp>
      <p:sp>
        <p:nvSpPr>
          <p:cNvPr id="49" name="Rectangle à coins arrondis 16">
            <a:extLst>
              <a:ext uri="{FF2B5EF4-FFF2-40B4-BE49-F238E27FC236}">
                <a16:creationId xmlns:a16="http://schemas.microsoft.com/office/drawing/2014/main" id="{DCE74C77-59AF-42A1-8FBB-45874D83316A}"/>
              </a:ext>
            </a:extLst>
          </p:cNvPr>
          <p:cNvSpPr/>
          <p:nvPr/>
        </p:nvSpPr>
        <p:spPr>
          <a:xfrm>
            <a:off x="3325111" y="5683555"/>
            <a:ext cx="1991650" cy="350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Reconnaitre obstacle</a:t>
            </a:r>
            <a:endParaRPr lang="fr-FR" sz="1400" dirty="0"/>
          </a:p>
        </p:txBody>
      </p:sp>
      <p:sp>
        <p:nvSpPr>
          <p:cNvPr id="51" name="Rectangle à coins arrondis 34">
            <a:extLst>
              <a:ext uri="{FF2B5EF4-FFF2-40B4-BE49-F238E27FC236}">
                <a16:creationId xmlns:a16="http://schemas.microsoft.com/office/drawing/2014/main" id="{CA9B1254-303D-4F87-930E-018BBF1CC31D}"/>
              </a:ext>
            </a:extLst>
          </p:cNvPr>
          <p:cNvSpPr/>
          <p:nvPr/>
        </p:nvSpPr>
        <p:spPr>
          <a:xfrm>
            <a:off x="3495279" y="5166601"/>
            <a:ext cx="1691074" cy="4506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Appliquer méthode Tentacule</a:t>
            </a:r>
            <a:endParaRPr lang="fr-FR" sz="1400" dirty="0"/>
          </a:p>
        </p:txBody>
      </p:sp>
      <p:sp>
        <p:nvSpPr>
          <p:cNvPr id="53" name="Rectangle à coins arrondis 36">
            <a:extLst>
              <a:ext uri="{FF2B5EF4-FFF2-40B4-BE49-F238E27FC236}">
                <a16:creationId xmlns:a16="http://schemas.microsoft.com/office/drawing/2014/main" id="{0A564BAD-70B9-4498-AD69-FF8A7159C1BE}"/>
              </a:ext>
            </a:extLst>
          </p:cNvPr>
          <p:cNvSpPr/>
          <p:nvPr/>
        </p:nvSpPr>
        <p:spPr>
          <a:xfrm>
            <a:off x="3255719" y="5051931"/>
            <a:ext cx="2127932" cy="11043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52EDF93-A283-40AA-B3B1-BC72E15AD2D6}"/>
              </a:ext>
            </a:extLst>
          </p:cNvPr>
          <p:cNvSpPr/>
          <p:nvPr/>
        </p:nvSpPr>
        <p:spPr>
          <a:xfrm>
            <a:off x="3153003" y="4967151"/>
            <a:ext cx="2230648" cy="131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planification globale</a:t>
            </a:r>
          </a:p>
        </p:txBody>
      </p:sp>
      <p:sp>
        <p:nvSpPr>
          <p:cNvPr id="57" name="Rectangle à coins arrondis 7">
            <a:extLst>
              <a:ext uri="{FF2B5EF4-FFF2-40B4-BE49-F238E27FC236}">
                <a16:creationId xmlns:a16="http://schemas.microsoft.com/office/drawing/2014/main" id="{90ACC215-654D-4DFE-AA7E-62552A8858BC}"/>
              </a:ext>
            </a:extLst>
          </p:cNvPr>
          <p:cNvSpPr/>
          <p:nvPr/>
        </p:nvSpPr>
        <p:spPr>
          <a:xfrm>
            <a:off x="400789" y="4238368"/>
            <a:ext cx="7967632" cy="227231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1B33FF-3E6E-49CD-9975-2542106B56D0}"/>
              </a:ext>
            </a:extLst>
          </p:cNvPr>
          <p:cNvSpPr/>
          <p:nvPr/>
        </p:nvSpPr>
        <p:spPr>
          <a:xfrm>
            <a:off x="3255719" y="6306264"/>
            <a:ext cx="1678480" cy="25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 trajectoire</a:t>
            </a:r>
          </a:p>
        </p:txBody>
      </p:sp>
      <p:sp>
        <p:nvSpPr>
          <p:cNvPr id="61" name="Rectangle à coins arrondis 14">
            <a:extLst>
              <a:ext uri="{FF2B5EF4-FFF2-40B4-BE49-F238E27FC236}">
                <a16:creationId xmlns:a16="http://schemas.microsoft.com/office/drawing/2014/main" id="{C69F2016-DF11-4DA4-A574-53E69DC2B277}"/>
              </a:ext>
            </a:extLst>
          </p:cNvPr>
          <p:cNvSpPr/>
          <p:nvPr/>
        </p:nvSpPr>
        <p:spPr>
          <a:xfrm>
            <a:off x="944141" y="4743290"/>
            <a:ext cx="1687509" cy="4128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Mesurer inter distance - Capteurs</a:t>
            </a:r>
            <a:endParaRPr lang="fr-FR" sz="1400" dirty="0"/>
          </a:p>
        </p:txBody>
      </p:sp>
      <p:sp>
        <p:nvSpPr>
          <p:cNvPr id="63" name="Rectangle à coins arrondis 14">
            <a:extLst>
              <a:ext uri="{FF2B5EF4-FFF2-40B4-BE49-F238E27FC236}">
                <a16:creationId xmlns:a16="http://schemas.microsoft.com/office/drawing/2014/main" id="{AC0D9BC0-4C83-426C-8503-75BCF4295EFC}"/>
              </a:ext>
            </a:extLst>
          </p:cNvPr>
          <p:cNvSpPr/>
          <p:nvPr/>
        </p:nvSpPr>
        <p:spPr>
          <a:xfrm>
            <a:off x="924793" y="5275080"/>
            <a:ext cx="1726204" cy="3764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Détecter obstacles - Caméras</a:t>
            </a:r>
            <a:endParaRPr lang="fr-FR" sz="1400" dirty="0"/>
          </a:p>
        </p:txBody>
      </p:sp>
      <p:sp>
        <p:nvSpPr>
          <p:cNvPr id="65" name="Rectangle à coins arrondis 14">
            <a:extLst>
              <a:ext uri="{FF2B5EF4-FFF2-40B4-BE49-F238E27FC236}">
                <a16:creationId xmlns:a16="http://schemas.microsoft.com/office/drawing/2014/main" id="{0EC4C331-05A8-46CE-9F05-B58EDC62D040}"/>
              </a:ext>
            </a:extLst>
          </p:cNvPr>
          <p:cNvSpPr/>
          <p:nvPr/>
        </p:nvSpPr>
        <p:spPr>
          <a:xfrm>
            <a:off x="787388" y="5799366"/>
            <a:ext cx="2078183" cy="3764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SF Visualiser l’environnement - LIDAR</a:t>
            </a:r>
            <a:endParaRPr lang="fr-FR" sz="1400" dirty="0"/>
          </a:p>
        </p:txBody>
      </p:sp>
      <p:sp>
        <p:nvSpPr>
          <p:cNvPr id="67" name="Rectangle à coins arrondis 32">
            <a:extLst>
              <a:ext uri="{FF2B5EF4-FFF2-40B4-BE49-F238E27FC236}">
                <a16:creationId xmlns:a16="http://schemas.microsoft.com/office/drawing/2014/main" id="{6D5DDB33-009E-4057-ADC2-7110BD283F2A}"/>
              </a:ext>
            </a:extLst>
          </p:cNvPr>
          <p:cNvSpPr/>
          <p:nvPr/>
        </p:nvSpPr>
        <p:spPr>
          <a:xfrm>
            <a:off x="663888" y="4628636"/>
            <a:ext cx="2300274" cy="166937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0F7327-4710-4DD2-A6F6-46A61E28300E}"/>
              </a:ext>
            </a:extLst>
          </p:cNvPr>
          <p:cNvSpPr/>
          <p:nvPr/>
        </p:nvSpPr>
        <p:spPr>
          <a:xfrm>
            <a:off x="905447" y="4475061"/>
            <a:ext cx="1540945" cy="17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Contrôle</a:t>
            </a:r>
          </a:p>
        </p:txBody>
      </p:sp>
    </p:spTree>
    <p:extLst>
      <p:ext uri="{BB962C8B-B14F-4D97-AF65-F5344CB8AC3E}">
        <p14:creationId xmlns:p14="http://schemas.microsoft.com/office/powerpoint/2010/main" val="308737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0165" y="2124635"/>
            <a:ext cx="8646459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Vue</a:t>
            </a:r>
          </a:p>
          <a:p>
            <a:pPr algn="ctr"/>
            <a:r>
              <a:rPr lang="fr-FR" sz="4000" dirty="0"/>
              <a:t>Applicative</a:t>
            </a:r>
          </a:p>
        </p:txBody>
      </p:sp>
    </p:spTree>
    <p:extLst>
      <p:ext uri="{BB962C8B-B14F-4D97-AF65-F5344CB8AC3E}">
        <p14:creationId xmlns:p14="http://schemas.microsoft.com/office/powerpoint/2010/main" val="321976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215922" y="1936375"/>
            <a:ext cx="8296066" cy="4706471"/>
          </a:xfrm>
          <a:prstGeom prst="roundRect">
            <a:avLst>
              <a:gd name="adj" fmla="val 636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accent6">
                  <a:lumMod val="50000"/>
                </a:schemeClr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215922" y="347318"/>
            <a:ext cx="5754572" cy="137390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accent2"/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8795144" y="1936375"/>
            <a:ext cx="3172737" cy="2904566"/>
          </a:xfrm>
          <a:prstGeom prst="roundRect">
            <a:avLst>
              <a:gd name="adj" fmla="val 1050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fr-FR" sz="2000" dirty="0">
              <a:solidFill>
                <a:schemeClr val="accent5">
                  <a:lumMod val="50000"/>
                </a:schemeClr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8795143" y="5257801"/>
            <a:ext cx="3172737" cy="1385046"/>
          </a:xfrm>
          <a:prstGeom prst="roundRect">
            <a:avLst>
              <a:gd name="adj" fmla="val 1050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>
              <a:solidFill>
                <a:schemeClr val="bg1"/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0611" y="215153"/>
            <a:ext cx="2635623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échanges internes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0612" y="1813047"/>
            <a:ext cx="3254188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Activités Opérationnelles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70421" y="1813047"/>
            <a:ext cx="2622179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Gisement Données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69033" y="5089713"/>
            <a:ext cx="2622179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Référentiels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6252882" y="354039"/>
            <a:ext cx="5692584" cy="137390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accent2"/>
              </a:solidFill>
              <a:latin typeface=".Helvetica Neue Interface" panose="020B0604020202020204" pitchFamily="34" charset="0"/>
              <a:ea typeface=".Helvetica Neue Interface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70421" y="215153"/>
            <a:ext cx="2635623" cy="336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Zone échanges externes</a:t>
            </a:r>
          </a:p>
        </p:txBody>
      </p:sp>
      <p:sp>
        <p:nvSpPr>
          <p:cNvPr id="2" name="Rectangle à coins arrondis 13">
            <a:extLst>
              <a:ext uri="{FF2B5EF4-FFF2-40B4-BE49-F238E27FC236}">
                <a16:creationId xmlns:a16="http://schemas.microsoft.com/office/drawing/2014/main" id="{E5E75E79-8AB4-49D2-B4D6-595B0998478F}"/>
              </a:ext>
            </a:extLst>
          </p:cNvPr>
          <p:cNvSpPr/>
          <p:nvPr/>
        </p:nvSpPr>
        <p:spPr>
          <a:xfrm>
            <a:off x="860611" y="776272"/>
            <a:ext cx="1887500" cy="580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 ROS échange interne</a:t>
            </a:r>
            <a:endParaRPr lang="fr-FR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BEC13C98-DFE0-4AEE-8A57-A89D351FA18D}"/>
              </a:ext>
            </a:extLst>
          </p:cNvPr>
          <p:cNvSpPr/>
          <p:nvPr/>
        </p:nvSpPr>
        <p:spPr>
          <a:xfrm>
            <a:off x="3784600" y="639492"/>
            <a:ext cx="2154518" cy="85408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66769-0E84-48D0-B74B-9645B1F5964E}"/>
              </a:ext>
            </a:extLst>
          </p:cNvPr>
          <p:cNvSpPr/>
          <p:nvPr/>
        </p:nvSpPr>
        <p:spPr>
          <a:xfrm>
            <a:off x="3946297" y="500012"/>
            <a:ext cx="1421737" cy="217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API</a:t>
            </a:r>
          </a:p>
        </p:txBody>
      </p:sp>
      <p:sp>
        <p:nvSpPr>
          <p:cNvPr id="21" name="Rectangle à coins arrondis 13">
            <a:extLst>
              <a:ext uri="{FF2B5EF4-FFF2-40B4-BE49-F238E27FC236}">
                <a16:creationId xmlns:a16="http://schemas.microsoft.com/office/drawing/2014/main" id="{EC4A0B96-A255-4D1F-912F-D4FB44B1E165}"/>
              </a:ext>
            </a:extLst>
          </p:cNvPr>
          <p:cNvSpPr/>
          <p:nvPr/>
        </p:nvSpPr>
        <p:spPr>
          <a:xfrm>
            <a:off x="4005037" y="809131"/>
            <a:ext cx="1713644" cy="580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 API capteurs robot</a:t>
            </a:r>
            <a:endParaRPr lang="fr-FR" dirty="0"/>
          </a:p>
        </p:txBody>
      </p:sp>
      <p:sp>
        <p:nvSpPr>
          <p:cNvPr id="23" name="Rectangle à coins arrondis 13">
            <a:extLst>
              <a:ext uri="{FF2B5EF4-FFF2-40B4-BE49-F238E27FC236}">
                <a16:creationId xmlns:a16="http://schemas.microsoft.com/office/drawing/2014/main" id="{1DF3A04B-FCB3-4A72-B471-1BDD753F52A0}"/>
              </a:ext>
            </a:extLst>
          </p:cNvPr>
          <p:cNvSpPr/>
          <p:nvPr/>
        </p:nvSpPr>
        <p:spPr>
          <a:xfrm>
            <a:off x="6576707" y="744007"/>
            <a:ext cx="1887500" cy="5805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 Localisation</a:t>
            </a:r>
            <a:endParaRPr lang="fr-FR" dirty="0"/>
          </a:p>
        </p:txBody>
      </p:sp>
      <p:sp>
        <p:nvSpPr>
          <p:cNvPr id="3" name="Rectangle à coins arrondis 14">
            <a:extLst>
              <a:ext uri="{FF2B5EF4-FFF2-40B4-BE49-F238E27FC236}">
                <a16:creationId xmlns:a16="http://schemas.microsoft.com/office/drawing/2014/main" id="{ECE287B8-354C-4B6C-9F1E-CBF970C3F766}"/>
              </a:ext>
            </a:extLst>
          </p:cNvPr>
          <p:cNvSpPr/>
          <p:nvPr/>
        </p:nvSpPr>
        <p:spPr>
          <a:xfrm>
            <a:off x="902040" y="3099923"/>
            <a:ext cx="1701812" cy="3881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utilisation ondes électromagnétiques</a:t>
            </a:r>
            <a:endParaRPr lang="fr-FR" sz="1400" dirty="0"/>
          </a:p>
        </p:txBody>
      </p:sp>
      <p:sp>
        <p:nvSpPr>
          <p:cNvPr id="16" name="Rectangle à coins arrondis 18">
            <a:extLst>
              <a:ext uri="{FF2B5EF4-FFF2-40B4-BE49-F238E27FC236}">
                <a16:creationId xmlns:a16="http://schemas.microsoft.com/office/drawing/2014/main" id="{43F32EA1-0674-4C81-98CF-E26DA4146E1F}"/>
              </a:ext>
            </a:extLst>
          </p:cNvPr>
          <p:cNvSpPr/>
          <p:nvPr/>
        </p:nvSpPr>
        <p:spPr>
          <a:xfrm>
            <a:off x="939180" y="2641351"/>
            <a:ext cx="1546167" cy="3881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Effet Doppler-Fizeau</a:t>
            </a:r>
            <a:endParaRPr lang="fr-FR" sz="1400" dirty="0"/>
          </a:p>
        </p:txBody>
      </p:sp>
      <p:sp>
        <p:nvSpPr>
          <p:cNvPr id="18" name="Rectangle à coins arrondis 32">
            <a:extLst>
              <a:ext uri="{FF2B5EF4-FFF2-40B4-BE49-F238E27FC236}">
                <a16:creationId xmlns:a16="http://schemas.microsoft.com/office/drawing/2014/main" id="{5EF73596-C2FA-4141-8C74-898D1E3E7E82}"/>
              </a:ext>
            </a:extLst>
          </p:cNvPr>
          <p:cNvSpPr/>
          <p:nvPr/>
        </p:nvSpPr>
        <p:spPr>
          <a:xfrm>
            <a:off x="673173" y="2485399"/>
            <a:ext cx="2078182" cy="154428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2A4389-5809-441F-AB2D-62830A37B442}"/>
              </a:ext>
            </a:extLst>
          </p:cNvPr>
          <p:cNvSpPr/>
          <p:nvPr/>
        </p:nvSpPr>
        <p:spPr>
          <a:xfrm>
            <a:off x="902040" y="2353235"/>
            <a:ext cx="1540945" cy="223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LIDAR</a:t>
            </a:r>
          </a:p>
        </p:txBody>
      </p:sp>
      <p:sp>
        <p:nvSpPr>
          <p:cNvPr id="26" name="Rectangle à coins arrondis 32">
            <a:extLst>
              <a:ext uri="{FF2B5EF4-FFF2-40B4-BE49-F238E27FC236}">
                <a16:creationId xmlns:a16="http://schemas.microsoft.com/office/drawing/2014/main" id="{66ACD4AF-18A4-4C3F-A79E-666D2C05120A}"/>
              </a:ext>
            </a:extLst>
          </p:cNvPr>
          <p:cNvSpPr/>
          <p:nvPr/>
        </p:nvSpPr>
        <p:spPr>
          <a:xfrm>
            <a:off x="5581320" y="2563990"/>
            <a:ext cx="2078182" cy="132022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CAFE70-9AC5-45C4-97D9-34C216B0B34E}"/>
              </a:ext>
            </a:extLst>
          </p:cNvPr>
          <p:cNvSpPr/>
          <p:nvPr/>
        </p:nvSpPr>
        <p:spPr>
          <a:xfrm>
            <a:off x="5594857" y="2372592"/>
            <a:ext cx="2132471" cy="308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Capteurs ultrasons</a:t>
            </a:r>
          </a:p>
        </p:txBody>
      </p:sp>
      <p:sp>
        <p:nvSpPr>
          <p:cNvPr id="30" name="Rectangle à coins arrondis 18">
            <a:extLst>
              <a:ext uri="{FF2B5EF4-FFF2-40B4-BE49-F238E27FC236}">
                <a16:creationId xmlns:a16="http://schemas.microsoft.com/office/drawing/2014/main" id="{2992F9D4-6065-464E-A277-347003DC3BF0}"/>
              </a:ext>
            </a:extLst>
          </p:cNvPr>
          <p:cNvSpPr/>
          <p:nvPr/>
        </p:nvSpPr>
        <p:spPr>
          <a:xfrm>
            <a:off x="5689372" y="2834405"/>
            <a:ext cx="1862076" cy="411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utilisation des ondes ultrasonores</a:t>
            </a:r>
            <a:endParaRPr lang="fr-FR" sz="1400" dirty="0"/>
          </a:p>
        </p:txBody>
      </p:sp>
      <p:sp>
        <p:nvSpPr>
          <p:cNvPr id="32" name="Rectangle à coins arrondis 32">
            <a:extLst>
              <a:ext uri="{FF2B5EF4-FFF2-40B4-BE49-F238E27FC236}">
                <a16:creationId xmlns:a16="http://schemas.microsoft.com/office/drawing/2014/main" id="{ABC8C38F-4FD2-4AD8-A3F9-BCC52315E154}"/>
              </a:ext>
            </a:extLst>
          </p:cNvPr>
          <p:cNvSpPr/>
          <p:nvPr/>
        </p:nvSpPr>
        <p:spPr>
          <a:xfrm>
            <a:off x="3059424" y="2654756"/>
            <a:ext cx="2078182" cy="11818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F59F36-0321-4FA5-91EA-0B98774473D6}"/>
              </a:ext>
            </a:extLst>
          </p:cNvPr>
          <p:cNvSpPr/>
          <p:nvPr/>
        </p:nvSpPr>
        <p:spPr>
          <a:xfrm>
            <a:off x="3290476" y="2445173"/>
            <a:ext cx="1540945" cy="29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Caméras</a:t>
            </a:r>
          </a:p>
        </p:txBody>
      </p:sp>
      <p:sp>
        <p:nvSpPr>
          <p:cNvPr id="38" name="Rectangle à coins arrondis 18">
            <a:extLst>
              <a:ext uri="{FF2B5EF4-FFF2-40B4-BE49-F238E27FC236}">
                <a16:creationId xmlns:a16="http://schemas.microsoft.com/office/drawing/2014/main" id="{A86D15DF-EA60-4EE0-90A6-176BF2854DFD}"/>
              </a:ext>
            </a:extLst>
          </p:cNvPr>
          <p:cNvSpPr/>
          <p:nvPr/>
        </p:nvSpPr>
        <p:spPr>
          <a:xfrm>
            <a:off x="3188651" y="2837135"/>
            <a:ext cx="1862076" cy="3458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capteurs RGB</a:t>
            </a:r>
            <a:endParaRPr lang="fr-FR" sz="1400" dirty="0"/>
          </a:p>
        </p:txBody>
      </p:sp>
      <p:sp>
        <p:nvSpPr>
          <p:cNvPr id="42" name="Rectangle à coins arrondis 18">
            <a:extLst>
              <a:ext uri="{FF2B5EF4-FFF2-40B4-BE49-F238E27FC236}">
                <a16:creationId xmlns:a16="http://schemas.microsoft.com/office/drawing/2014/main" id="{9441DA3F-5630-4DDE-B9F0-5B0F03A3DA8A}"/>
              </a:ext>
            </a:extLst>
          </p:cNvPr>
          <p:cNvSpPr/>
          <p:nvPr/>
        </p:nvSpPr>
        <p:spPr>
          <a:xfrm>
            <a:off x="3189006" y="3307108"/>
            <a:ext cx="1862076" cy="411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Emetteur/Récepteur</a:t>
            </a:r>
            <a:endParaRPr lang="fr-FR" sz="1400" dirty="0"/>
          </a:p>
        </p:txBody>
      </p:sp>
      <p:sp>
        <p:nvSpPr>
          <p:cNvPr id="44" name="Rectangle à coins arrondis 32">
            <a:extLst>
              <a:ext uri="{FF2B5EF4-FFF2-40B4-BE49-F238E27FC236}">
                <a16:creationId xmlns:a16="http://schemas.microsoft.com/office/drawing/2014/main" id="{DD764F80-0A82-438F-A288-D9AB6B21702C}"/>
              </a:ext>
            </a:extLst>
          </p:cNvPr>
          <p:cNvSpPr/>
          <p:nvPr/>
        </p:nvSpPr>
        <p:spPr>
          <a:xfrm>
            <a:off x="444500" y="2272551"/>
            <a:ext cx="7683500" cy="185494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BD724B-376A-44C7-A96B-FCEF59F31C3A}"/>
              </a:ext>
            </a:extLst>
          </p:cNvPr>
          <p:cNvSpPr/>
          <p:nvPr/>
        </p:nvSpPr>
        <p:spPr>
          <a:xfrm>
            <a:off x="3290476" y="3917045"/>
            <a:ext cx="1921024" cy="270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Bloc composants</a:t>
            </a:r>
          </a:p>
        </p:txBody>
      </p:sp>
      <p:sp>
        <p:nvSpPr>
          <p:cNvPr id="50" name="Rectangle à coins arrondis 18">
            <a:extLst>
              <a:ext uri="{FF2B5EF4-FFF2-40B4-BE49-F238E27FC236}">
                <a16:creationId xmlns:a16="http://schemas.microsoft.com/office/drawing/2014/main" id="{73B98F88-8E87-4B53-A91D-3EBEE919FF38}"/>
              </a:ext>
            </a:extLst>
          </p:cNvPr>
          <p:cNvSpPr/>
          <p:nvPr/>
        </p:nvSpPr>
        <p:spPr>
          <a:xfrm>
            <a:off x="919310" y="4524646"/>
            <a:ext cx="1622125" cy="4489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Algorithmes fusion de données</a:t>
            </a:r>
            <a:endParaRPr lang="fr-FR" sz="1400" dirty="0"/>
          </a:p>
        </p:txBody>
      </p:sp>
      <p:sp>
        <p:nvSpPr>
          <p:cNvPr id="52" name="Rectangle à coins arrondis 32">
            <a:extLst>
              <a:ext uri="{FF2B5EF4-FFF2-40B4-BE49-F238E27FC236}">
                <a16:creationId xmlns:a16="http://schemas.microsoft.com/office/drawing/2014/main" id="{69F4BFC1-A697-47B2-96DD-48038BAFBF43}"/>
              </a:ext>
            </a:extLst>
          </p:cNvPr>
          <p:cNvSpPr/>
          <p:nvPr/>
        </p:nvSpPr>
        <p:spPr>
          <a:xfrm>
            <a:off x="591217" y="4250828"/>
            <a:ext cx="2658732" cy="225985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86C6A4-DF04-42C9-B8EC-1CE413C7FF8C}"/>
              </a:ext>
            </a:extLst>
          </p:cNvPr>
          <p:cNvSpPr/>
          <p:nvPr/>
        </p:nvSpPr>
        <p:spPr>
          <a:xfrm>
            <a:off x="860611" y="4161845"/>
            <a:ext cx="1540945" cy="29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IA</a:t>
            </a:r>
          </a:p>
        </p:txBody>
      </p:sp>
      <p:sp>
        <p:nvSpPr>
          <p:cNvPr id="56" name="Rectangle à coins arrondis 18">
            <a:extLst>
              <a:ext uri="{FF2B5EF4-FFF2-40B4-BE49-F238E27FC236}">
                <a16:creationId xmlns:a16="http://schemas.microsoft.com/office/drawing/2014/main" id="{71DE4C9D-5933-48FF-B6D5-3E8843CDCA84}"/>
              </a:ext>
            </a:extLst>
          </p:cNvPr>
          <p:cNvSpPr/>
          <p:nvPr/>
        </p:nvSpPr>
        <p:spPr>
          <a:xfrm>
            <a:off x="902040" y="5061700"/>
            <a:ext cx="1917720" cy="2945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Algorithmes SLAM</a:t>
            </a:r>
            <a:endParaRPr lang="fr-FR" sz="1400" dirty="0"/>
          </a:p>
        </p:txBody>
      </p:sp>
      <p:sp>
        <p:nvSpPr>
          <p:cNvPr id="58" name="Rectangle à coins arrondis 18">
            <a:extLst>
              <a:ext uri="{FF2B5EF4-FFF2-40B4-BE49-F238E27FC236}">
                <a16:creationId xmlns:a16="http://schemas.microsoft.com/office/drawing/2014/main" id="{91276E17-0E1E-4FFF-AADF-D8CDEC13EB0A}"/>
              </a:ext>
            </a:extLst>
          </p:cNvPr>
          <p:cNvSpPr/>
          <p:nvPr/>
        </p:nvSpPr>
        <p:spPr>
          <a:xfrm>
            <a:off x="886035" y="5417924"/>
            <a:ext cx="1862076" cy="411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Création image 3D environnement</a:t>
            </a:r>
            <a:endParaRPr lang="fr-FR" sz="1400" dirty="0"/>
          </a:p>
        </p:txBody>
      </p:sp>
      <p:sp>
        <p:nvSpPr>
          <p:cNvPr id="60" name="Rectangle à coins arrondis 18">
            <a:extLst>
              <a:ext uri="{FF2B5EF4-FFF2-40B4-BE49-F238E27FC236}">
                <a16:creationId xmlns:a16="http://schemas.microsoft.com/office/drawing/2014/main" id="{7681B6E3-8F0F-4DDC-BE0A-2791861A475E}"/>
              </a:ext>
            </a:extLst>
          </p:cNvPr>
          <p:cNvSpPr/>
          <p:nvPr/>
        </p:nvSpPr>
        <p:spPr>
          <a:xfrm>
            <a:off x="824523" y="5928816"/>
            <a:ext cx="2173389" cy="411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Algorithmes de deep Learning</a:t>
            </a:r>
            <a:endParaRPr lang="fr-FR" sz="1400" dirty="0"/>
          </a:p>
        </p:txBody>
      </p:sp>
      <p:sp>
        <p:nvSpPr>
          <p:cNvPr id="62" name="Rectangle à coins arrondis 17">
            <a:extLst>
              <a:ext uri="{FF2B5EF4-FFF2-40B4-BE49-F238E27FC236}">
                <a16:creationId xmlns:a16="http://schemas.microsoft.com/office/drawing/2014/main" id="{0BD48C9F-3A7D-460A-BFDD-EC6D3AC53781}"/>
              </a:ext>
            </a:extLst>
          </p:cNvPr>
          <p:cNvSpPr/>
          <p:nvPr/>
        </p:nvSpPr>
        <p:spPr>
          <a:xfrm>
            <a:off x="9608426" y="2317311"/>
            <a:ext cx="1910401" cy="8273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 récupération données extérieures</a:t>
            </a:r>
            <a:endParaRPr lang="fr-FR" dirty="0"/>
          </a:p>
        </p:txBody>
      </p:sp>
      <p:sp>
        <p:nvSpPr>
          <p:cNvPr id="64" name="Rectangle à coins arrondis 23">
            <a:extLst>
              <a:ext uri="{FF2B5EF4-FFF2-40B4-BE49-F238E27FC236}">
                <a16:creationId xmlns:a16="http://schemas.microsoft.com/office/drawing/2014/main" id="{144F8745-5D9A-4E09-90AB-056DBE81DB27}"/>
              </a:ext>
            </a:extLst>
          </p:cNvPr>
          <p:cNvSpPr/>
          <p:nvPr/>
        </p:nvSpPr>
        <p:spPr>
          <a:xfrm>
            <a:off x="9608425" y="3293581"/>
            <a:ext cx="1910401" cy="6037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 localisation du véhicule</a:t>
            </a:r>
            <a:endParaRPr lang="fr-FR" dirty="0"/>
          </a:p>
        </p:txBody>
      </p:sp>
      <p:sp>
        <p:nvSpPr>
          <p:cNvPr id="66" name="Rectangle à coins arrondis 32">
            <a:extLst>
              <a:ext uri="{FF2B5EF4-FFF2-40B4-BE49-F238E27FC236}">
                <a16:creationId xmlns:a16="http://schemas.microsoft.com/office/drawing/2014/main" id="{E7BA32E1-1CFA-40FE-9D77-3AA76F3A1C50}"/>
              </a:ext>
            </a:extLst>
          </p:cNvPr>
          <p:cNvSpPr/>
          <p:nvPr/>
        </p:nvSpPr>
        <p:spPr>
          <a:xfrm>
            <a:off x="4394200" y="4370726"/>
            <a:ext cx="3808477" cy="21787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10B7F6-D358-49E1-8D6F-1762C19C2E60}"/>
              </a:ext>
            </a:extLst>
          </p:cNvPr>
          <p:cNvSpPr/>
          <p:nvPr/>
        </p:nvSpPr>
        <p:spPr>
          <a:xfrm>
            <a:off x="5939118" y="4187690"/>
            <a:ext cx="2144052" cy="243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Îlot Méthode Tentacule</a:t>
            </a:r>
          </a:p>
        </p:txBody>
      </p:sp>
      <p:sp>
        <p:nvSpPr>
          <p:cNvPr id="70" name="Rectangle à coins arrondis 18">
            <a:extLst>
              <a:ext uri="{FF2B5EF4-FFF2-40B4-BE49-F238E27FC236}">
                <a16:creationId xmlns:a16="http://schemas.microsoft.com/office/drawing/2014/main" id="{3DAA2866-1335-4AE6-9BCF-F1C60B335F66}"/>
              </a:ext>
            </a:extLst>
          </p:cNvPr>
          <p:cNvSpPr/>
          <p:nvPr/>
        </p:nvSpPr>
        <p:spPr>
          <a:xfrm>
            <a:off x="4635996" y="4501615"/>
            <a:ext cx="2552203" cy="27823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Génération des tentacules</a:t>
            </a:r>
            <a:endParaRPr lang="fr-FR" sz="1400" dirty="0"/>
          </a:p>
        </p:txBody>
      </p:sp>
      <p:sp>
        <p:nvSpPr>
          <p:cNvPr id="72" name="Rectangle à coins arrondis 18">
            <a:extLst>
              <a:ext uri="{FF2B5EF4-FFF2-40B4-BE49-F238E27FC236}">
                <a16:creationId xmlns:a16="http://schemas.microsoft.com/office/drawing/2014/main" id="{58CE82A6-5A87-438D-9968-0374B16DF444}"/>
              </a:ext>
            </a:extLst>
          </p:cNvPr>
          <p:cNvSpPr/>
          <p:nvPr/>
        </p:nvSpPr>
        <p:spPr>
          <a:xfrm>
            <a:off x="4635995" y="4873187"/>
            <a:ext cx="3070163" cy="300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Génération des zones de support</a:t>
            </a:r>
            <a:endParaRPr lang="fr-FR" sz="1400" dirty="0"/>
          </a:p>
        </p:txBody>
      </p:sp>
      <p:sp>
        <p:nvSpPr>
          <p:cNvPr id="74" name="Rectangle à coins arrondis 18">
            <a:extLst>
              <a:ext uri="{FF2B5EF4-FFF2-40B4-BE49-F238E27FC236}">
                <a16:creationId xmlns:a16="http://schemas.microsoft.com/office/drawing/2014/main" id="{1B0B8A6F-0D73-459E-9DFC-B2771B183A0B}"/>
              </a:ext>
            </a:extLst>
          </p:cNvPr>
          <p:cNvSpPr/>
          <p:nvPr/>
        </p:nvSpPr>
        <p:spPr>
          <a:xfrm>
            <a:off x="4635995" y="5263003"/>
            <a:ext cx="2552204" cy="300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Carte locale dynamique</a:t>
            </a:r>
            <a:endParaRPr lang="fr-FR" sz="1400" dirty="0"/>
          </a:p>
        </p:txBody>
      </p:sp>
      <p:sp>
        <p:nvSpPr>
          <p:cNvPr id="76" name="Rectangle à coins arrondis 18">
            <a:extLst>
              <a:ext uri="{FF2B5EF4-FFF2-40B4-BE49-F238E27FC236}">
                <a16:creationId xmlns:a16="http://schemas.microsoft.com/office/drawing/2014/main" id="{A202EB76-8F0F-4FD2-AAF6-3BBBC0F8955B}"/>
              </a:ext>
            </a:extLst>
          </p:cNvPr>
          <p:cNvSpPr/>
          <p:nvPr/>
        </p:nvSpPr>
        <p:spPr>
          <a:xfrm>
            <a:off x="4657165" y="5691880"/>
            <a:ext cx="3002337" cy="300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Sélection tentacules navigables</a:t>
            </a:r>
            <a:endParaRPr lang="fr-FR" sz="1400" dirty="0"/>
          </a:p>
        </p:txBody>
      </p:sp>
      <p:sp>
        <p:nvSpPr>
          <p:cNvPr id="78" name="Rectangle à coins arrondis 18">
            <a:extLst>
              <a:ext uri="{FF2B5EF4-FFF2-40B4-BE49-F238E27FC236}">
                <a16:creationId xmlns:a16="http://schemas.microsoft.com/office/drawing/2014/main" id="{0DCDA599-8E15-4F05-9930-673CCEB7305D}"/>
              </a:ext>
            </a:extLst>
          </p:cNvPr>
          <p:cNvSpPr/>
          <p:nvPr/>
        </p:nvSpPr>
        <p:spPr>
          <a:xfrm>
            <a:off x="4669907" y="6112370"/>
            <a:ext cx="3002337" cy="3008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Sélection du meilleur tentacule</a:t>
            </a:r>
            <a:endParaRPr lang="fr-FR" sz="1400" dirty="0"/>
          </a:p>
        </p:txBody>
      </p:sp>
      <p:sp>
        <p:nvSpPr>
          <p:cNvPr id="80" name="Rectangle à coins arrondis 23">
            <a:extLst>
              <a:ext uri="{FF2B5EF4-FFF2-40B4-BE49-F238E27FC236}">
                <a16:creationId xmlns:a16="http://schemas.microsoft.com/office/drawing/2014/main" id="{FAE39E79-99C5-4D6C-B61D-4974853046D9}"/>
              </a:ext>
            </a:extLst>
          </p:cNvPr>
          <p:cNvSpPr/>
          <p:nvPr/>
        </p:nvSpPr>
        <p:spPr>
          <a:xfrm>
            <a:off x="9608425" y="5702512"/>
            <a:ext cx="1759052" cy="4098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SA Mécanique</a:t>
            </a:r>
            <a:endParaRPr lang="fr-FR" dirty="0"/>
          </a:p>
        </p:txBody>
      </p:sp>
      <p:sp>
        <p:nvSpPr>
          <p:cNvPr id="82" name="Rectangle à coins arrondis 14">
            <a:extLst>
              <a:ext uri="{FF2B5EF4-FFF2-40B4-BE49-F238E27FC236}">
                <a16:creationId xmlns:a16="http://schemas.microsoft.com/office/drawing/2014/main" id="{FC9522F6-2C09-413A-8200-E4FD04E5051D}"/>
              </a:ext>
            </a:extLst>
          </p:cNvPr>
          <p:cNvSpPr/>
          <p:nvPr/>
        </p:nvSpPr>
        <p:spPr>
          <a:xfrm>
            <a:off x="915112" y="3558495"/>
            <a:ext cx="1701812" cy="3881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utilisation d’un faisceau laser</a:t>
            </a:r>
            <a:endParaRPr lang="fr-FR" sz="1400" dirty="0"/>
          </a:p>
        </p:txBody>
      </p:sp>
      <p:sp>
        <p:nvSpPr>
          <p:cNvPr id="84" name="Rectangle à coins arrondis 18">
            <a:extLst>
              <a:ext uri="{FF2B5EF4-FFF2-40B4-BE49-F238E27FC236}">
                <a16:creationId xmlns:a16="http://schemas.microsoft.com/office/drawing/2014/main" id="{F5897825-A69E-4564-86AB-99E7F97877F0}"/>
              </a:ext>
            </a:extLst>
          </p:cNvPr>
          <p:cNvSpPr/>
          <p:nvPr/>
        </p:nvSpPr>
        <p:spPr>
          <a:xfrm>
            <a:off x="5718681" y="3330624"/>
            <a:ext cx="1862076" cy="4112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SA Emetteur/Récepteur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7598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0165" y="2124635"/>
            <a:ext cx="8646459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Bilan</a:t>
            </a:r>
          </a:p>
        </p:txBody>
      </p:sp>
    </p:spTree>
    <p:extLst>
      <p:ext uri="{BB962C8B-B14F-4D97-AF65-F5344CB8AC3E}">
        <p14:creationId xmlns:p14="http://schemas.microsoft.com/office/powerpoint/2010/main" val="297425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338254F3-B24E-40F2-A871-E25C37D1FD69}"/>
              </a:ext>
            </a:extLst>
          </p:cNvPr>
          <p:cNvCxnSpPr>
            <a:cxnSpLocks/>
          </p:cNvCxnSpPr>
          <p:nvPr/>
        </p:nvCxnSpPr>
        <p:spPr>
          <a:xfrm>
            <a:off x="8194858" y="3429000"/>
            <a:ext cx="0" cy="115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D7CC0A59-A854-4720-B773-3C66EB2EDB31}"/>
              </a:ext>
            </a:extLst>
          </p:cNvPr>
          <p:cNvCxnSpPr>
            <a:cxnSpLocks/>
          </p:cNvCxnSpPr>
          <p:nvPr/>
        </p:nvCxnSpPr>
        <p:spPr>
          <a:xfrm>
            <a:off x="10752443" y="3832853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39B7E953-DBC6-4030-B9D0-B68B7114C185}"/>
              </a:ext>
            </a:extLst>
          </p:cNvPr>
          <p:cNvCxnSpPr>
            <a:cxnSpLocks/>
          </p:cNvCxnSpPr>
          <p:nvPr/>
        </p:nvCxnSpPr>
        <p:spPr>
          <a:xfrm>
            <a:off x="7093561" y="4838487"/>
            <a:ext cx="0" cy="40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FAB266AF-EE46-4D9D-918F-B1E2E26A06C7}"/>
              </a:ext>
            </a:extLst>
          </p:cNvPr>
          <p:cNvCxnSpPr>
            <a:cxnSpLocks/>
          </p:cNvCxnSpPr>
          <p:nvPr/>
        </p:nvCxnSpPr>
        <p:spPr>
          <a:xfrm>
            <a:off x="9613295" y="2059874"/>
            <a:ext cx="35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D35CBAC4-8502-4B8A-B76C-8F5A40A8DE2B}"/>
              </a:ext>
            </a:extLst>
          </p:cNvPr>
          <p:cNvSpPr txBox="1"/>
          <p:nvPr/>
        </p:nvSpPr>
        <p:spPr>
          <a:xfrm>
            <a:off x="10723462" y="3324124"/>
            <a:ext cx="1409213" cy="27699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Capteurs ultrasons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D0F1EE0-C773-4B7E-9596-BC149C1C2522}"/>
              </a:ext>
            </a:extLst>
          </p:cNvPr>
          <p:cNvCxnSpPr>
            <a:cxnSpLocks/>
          </p:cNvCxnSpPr>
          <p:nvPr/>
        </p:nvCxnSpPr>
        <p:spPr>
          <a:xfrm>
            <a:off x="10814507" y="2059874"/>
            <a:ext cx="35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01B25D6-FF20-4516-8CC9-8B82ABDD60EB}"/>
              </a:ext>
            </a:extLst>
          </p:cNvPr>
          <p:cNvCxnSpPr>
            <a:cxnSpLocks/>
          </p:cNvCxnSpPr>
          <p:nvPr/>
        </p:nvCxnSpPr>
        <p:spPr>
          <a:xfrm>
            <a:off x="8354787" y="2038267"/>
            <a:ext cx="35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1">
            <a:extLst>
              <a:ext uri="{FF2B5EF4-FFF2-40B4-BE49-F238E27FC236}">
                <a16:creationId xmlns:a16="http://schemas.microsoft.com/office/drawing/2014/main" id="{0A9D4FFB-336A-4B3D-A64F-FC1898E2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Bilan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47514F-EE35-444A-8BA5-16B4AC11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460"/>
            <a:ext cx="6224013" cy="633954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55AB812-0394-4974-B181-7F8BA7E1D242}"/>
              </a:ext>
            </a:extLst>
          </p:cNvPr>
          <p:cNvCxnSpPr>
            <a:cxnSpLocks/>
          </p:cNvCxnSpPr>
          <p:nvPr/>
        </p:nvCxnSpPr>
        <p:spPr>
          <a:xfrm>
            <a:off x="7165861" y="2059874"/>
            <a:ext cx="35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2A78678-461E-4D9C-80EE-F5F8975FAB11}"/>
              </a:ext>
            </a:extLst>
          </p:cNvPr>
          <p:cNvCxnSpPr>
            <a:cxnSpLocks/>
          </p:cNvCxnSpPr>
          <p:nvPr/>
        </p:nvCxnSpPr>
        <p:spPr>
          <a:xfrm>
            <a:off x="8018877" y="1536700"/>
            <a:ext cx="0" cy="37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A2AFF36-309F-48D4-9500-14EB229D5ADD}"/>
              </a:ext>
            </a:extLst>
          </p:cNvPr>
          <p:cNvCxnSpPr>
            <a:cxnSpLocks/>
          </p:cNvCxnSpPr>
          <p:nvPr/>
        </p:nvCxnSpPr>
        <p:spPr>
          <a:xfrm>
            <a:off x="8018877" y="1536700"/>
            <a:ext cx="2449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B0EE4E4-555A-450B-95BD-555D42862C11}"/>
              </a:ext>
            </a:extLst>
          </p:cNvPr>
          <p:cNvCxnSpPr>
            <a:cxnSpLocks/>
          </p:cNvCxnSpPr>
          <p:nvPr/>
        </p:nvCxnSpPr>
        <p:spPr>
          <a:xfrm>
            <a:off x="10468145" y="1536700"/>
            <a:ext cx="0" cy="501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39D394E-7540-4ECD-B071-9AB63C3363DE}"/>
              </a:ext>
            </a:extLst>
          </p:cNvPr>
          <p:cNvSpPr txBox="1"/>
          <p:nvPr/>
        </p:nvSpPr>
        <p:spPr>
          <a:xfrm>
            <a:off x="11168932" y="1909994"/>
            <a:ext cx="99718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Arrivée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4D3D2D-4D2F-48C5-B7B7-CD71FA9DAE1C}"/>
              </a:ext>
            </a:extLst>
          </p:cNvPr>
          <p:cNvSpPr txBox="1"/>
          <p:nvPr/>
        </p:nvSpPr>
        <p:spPr>
          <a:xfrm>
            <a:off x="9951221" y="1909994"/>
            <a:ext cx="99718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Contrôle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208B0D6-7156-4C65-A848-C95C417FA006}"/>
              </a:ext>
            </a:extLst>
          </p:cNvPr>
          <p:cNvSpPr txBox="1"/>
          <p:nvPr/>
        </p:nvSpPr>
        <p:spPr>
          <a:xfrm>
            <a:off x="8709212" y="1921375"/>
            <a:ext cx="1024476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Déplacement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5EE04E5-6DD9-46BA-9A86-C9B98D5881A4}"/>
              </a:ext>
            </a:extLst>
          </p:cNvPr>
          <p:cNvSpPr txBox="1"/>
          <p:nvPr/>
        </p:nvSpPr>
        <p:spPr>
          <a:xfrm>
            <a:off x="7520286" y="1921375"/>
            <a:ext cx="99718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Guidage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AF6619-D19B-480A-87BD-20C7875A06C8}"/>
              </a:ext>
            </a:extLst>
          </p:cNvPr>
          <p:cNvSpPr txBox="1"/>
          <p:nvPr/>
        </p:nvSpPr>
        <p:spPr>
          <a:xfrm>
            <a:off x="6300867" y="1921376"/>
            <a:ext cx="997182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Démarrage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66BF408-B800-4635-B873-95518FAB6CEE}"/>
              </a:ext>
            </a:extLst>
          </p:cNvPr>
          <p:cNvSpPr txBox="1"/>
          <p:nvPr/>
        </p:nvSpPr>
        <p:spPr>
          <a:xfrm>
            <a:off x="6300866" y="861373"/>
            <a:ext cx="1717953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UX voitures autonomes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066DBB94-E874-42EE-B67D-97CF440AD347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799458" y="1138372"/>
            <a:ext cx="0" cy="78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C851EE05-4AE6-47E6-98B2-FEC058543258}"/>
              </a:ext>
            </a:extLst>
          </p:cNvPr>
          <p:cNvSpPr txBox="1"/>
          <p:nvPr/>
        </p:nvSpPr>
        <p:spPr>
          <a:xfrm>
            <a:off x="9265454" y="4570305"/>
            <a:ext cx="1349420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Reconnaissance IA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DAB6CBC-6103-4E85-8826-67E921DCB7E9}"/>
              </a:ext>
            </a:extLst>
          </p:cNvPr>
          <p:cNvSpPr txBox="1"/>
          <p:nvPr/>
        </p:nvSpPr>
        <p:spPr>
          <a:xfrm>
            <a:off x="10712568" y="4561488"/>
            <a:ext cx="1483572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Méthode Tentacule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7E12162-0E44-4234-9A88-8612C0A27738}"/>
              </a:ext>
            </a:extLst>
          </p:cNvPr>
          <p:cNvSpPr txBox="1"/>
          <p:nvPr/>
        </p:nvSpPr>
        <p:spPr>
          <a:xfrm>
            <a:off x="9753640" y="3322576"/>
            <a:ext cx="901688" cy="27699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Caméras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1904913-9ACF-4F29-A3FB-6F54ADD89B20}"/>
              </a:ext>
            </a:extLst>
          </p:cNvPr>
          <p:cNvSpPr txBox="1"/>
          <p:nvPr/>
        </p:nvSpPr>
        <p:spPr>
          <a:xfrm>
            <a:off x="8752116" y="3322576"/>
            <a:ext cx="901688" cy="27699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LIDAR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26FFBBE-5EDF-4A72-A870-734D5E12502E}"/>
              </a:ext>
            </a:extLst>
          </p:cNvPr>
          <p:cNvSpPr txBox="1"/>
          <p:nvPr/>
        </p:nvSpPr>
        <p:spPr>
          <a:xfrm>
            <a:off x="6300866" y="3307020"/>
            <a:ext cx="1153285" cy="40011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Planification locale ou globale</a:t>
            </a:r>
          </a:p>
        </p:txBody>
      </p: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C490CF57-A006-46DD-99A5-AA9D0CCA94C9}"/>
              </a:ext>
            </a:extLst>
          </p:cNvPr>
          <p:cNvCxnSpPr>
            <a:cxnSpLocks/>
          </p:cNvCxnSpPr>
          <p:nvPr/>
        </p:nvCxnSpPr>
        <p:spPr>
          <a:xfrm>
            <a:off x="6772505" y="3057546"/>
            <a:ext cx="4581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4CB7A723-DE8A-4BC0-B29D-CB8C6112B456}"/>
              </a:ext>
            </a:extLst>
          </p:cNvPr>
          <p:cNvCxnSpPr>
            <a:cxnSpLocks/>
          </p:cNvCxnSpPr>
          <p:nvPr/>
        </p:nvCxnSpPr>
        <p:spPr>
          <a:xfrm>
            <a:off x="6772505" y="3057546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>
            <a:extLst>
              <a:ext uri="{FF2B5EF4-FFF2-40B4-BE49-F238E27FC236}">
                <a16:creationId xmlns:a16="http://schemas.microsoft.com/office/drawing/2014/main" id="{C6BA04BA-FF6B-4F57-AE81-01596C21264A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11454354" y="4105985"/>
            <a:ext cx="1598" cy="45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7A265656-73CB-4A77-BDFB-7E1AD879AFC1}"/>
              </a:ext>
            </a:extLst>
          </p:cNvPr>
          <p:cNvCxnSpPr>
            <a:cxnSpLocks/>
          </p:cNvCxnSpPr>
          <p:nvPr/>
        </p:nvCxnSpPr>
        <p:spPr>
          <a:xfrm>
            <a:off x="10169514" y="4101839"/>
            <a:ext cx="0" cy="45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ZoneTexte 254">
            <a:extLst>
              <a:ext uri="{FF2B5EF4-FFF2-40B4-BE49-F238E27FC236}">
                <a16:creationId xmlns:a16="http://schemas.microsoft.com/office/drawing/2014/main" id="{6F692FFE-4BF9-4BA8-8416-476CEF1F7A3A}"/>
              </a:ext>
            </a:extLst>
          </p:cNvPr>
          <p:cNvSpPr txBox="1"/>
          <p:nvPr/>
        </p:nvSpPr>
        <p:spPr>
          <a:xfrm>
            <a:off x="5975393" y="4583650"/>
            <a:ext cx="1496046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API BDD</a:t>
            </a:r>
          </a:p>
        </p:txBody>
      </p:sp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6EE7CDE7-AB6A-4E5B-9A97-9300385E0116}"/>
              </a:ext>
            </a:extLst>
          </p:cNvPr>
          <p:cNvCxnSpPr>
            <a:cxnSpLocks/>
          </p:cNvCxnSpPr>
          <p:nvPr/>
        </p:nvCxnSpPr>
        <p:spPr>
          <a:xfrm>
            <a:off x="7093561" y="5252243"/>
            <a:ext cx="4484156" cy="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Ellipse 266">
            <a:extLst>
              <a:ext uri="{FF2B5EF4-FFF2-40B4-BE49-F238E27FC236}">
                <a16:creationId xmlns:a16="http://schemas.microsoft.com/office/drawing/2014/main" id="{77B64243-0DDF-4AAF-A85C-1E7E1B274FE9}"/>
              </a:ext>
            </a:extLst>
          </p:cNvPr>
          <p:cNvSpPr/>
          <p:nvPr/>
        </p:nvSpPr>
        <p:spPr>
          <a:xfrm>
            <a:off x="10706410" y="3832853"/>
            <a:ext cx="92066" cy="95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3" name="Connecteur droit avec flèche 272">
            <a:extLst>
              <a:ext uri="{FF2B5EF4-FFF2-40B4-BE49-F238E27FC236}">
                <a16:creationId xmlns:a16="http://schemas.microsoft.com/office/drawing/2014/main" id="{78E11C07-46B7-4B40-B081-AA046A399401}"/>
              </a:ext>
            </a:extLst>
          </p:cNvPr>
          <p:cNvCxnSpPr>
            <a:cxnSpLocks/>
          </p:cNvCxnSpPr>
          <p:nvPr/>
        </p:nvCxnSpPr>
        <p:spPr>
          <a:xfrm>
            <a:off x="10371514" y="4838489"/>
            <a:ext cx="0" cy="40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eur droit avec flèche 273">
            <a:extLst>
              <a:ext uri="{FF2B5EF4-FFF2-40B4-BE49-F238E27FC236}">
                <a16:creationId xmlns:a16="http://schemas.microsoft.com/office/drawing/2014/main" id="{896DF84C-1B95-4033-AC43-E310BD96B5F2}"/>
              </a:ext>
            </a:extLst>
          </p:cNvPr>
          <p:cNvCxnSpPr>
            <a:cxnSpLocks/>
          </p:cNvCxnSpPr>
          <p:nvPr/>
        </p:nvCxnSpPr>
        <p:spPr>
          <a:xfrm>
            <a:off x="11577717" y="4838487"/>
            <a:ext cx="0" cy="41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Ellipse 275">
            <a:extLst>
              <a:ext uri="{FF2B5EF4-FFF2-40B4-BE49-F238E27FC236}">
                <a16:creationId xmlns:a16="http://schemas.microsoft.com/office/drawing/2014/main" id="{E18A3E9D-ED3E-4D1B-8BFC-10B4D33C9199}"/>
              </a:ext>
            </a:extLst>
          </p:cNvPr>
          <p:cNvSpPr/>
          <p:nvPr/>
        </p:nvSpPr>
        <p:spPr>
          <a:xfrm>
            <a:off x="10323899" y="5207768"/>
            <a:ext cx="92066" cy="95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7" name="Connecteur droit avec flèche 276">
            <a:extLst>
              <a:ext uri="{FF2B5EF4-FFF2-40B4-BE49-F238E27FC236}">
                <a16:creationId xmlns:a16="http://schemas.microsoft.com/office/drawing/2014/main" id="{51AE1059-B55E-44B7-B442-CE713074421F}"/>
              </a:ext>
            </a:extLst>
          </p:cNvPr>
          <p:cNvCxnSpPr>
            <a:cxnSpLocks/>
          </p:cNvCxnSpPr>
          <p:nvPr/>
        </p:nvCxnSpPr>
        <p:spPr>
          <a:xfrm>
            <a:off x="7093561" y="3707130"/>
            <a:ext cx="0" cy="898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necteur droit 277">
            <a:extLst>
              <a:ext uri="{FF2B5EF4-FFF2-40B4-BE49-F238E27FC236}">
                <a16:creationId xmlns:a16="http://schemas.microsoft.com/office/drawing/2014/main" id="{AC09F117-EB2A-409D-A98A-B2BDC76E930E}"/>
              </a:ext>
            </a:extLst>
          </p:cNvPr>
          <p:cNvCxnSpPr>
            <a:cxnSpLocks/>
          </p:cNvCxnSpPr>
          <p:nvPr/>
        </p:nvCxnSpPr>
        <p:spPr>
          <a:xfrm>
            <a:off x="7713200" y="5718719"/>
            <a:ext cx="2108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Connecteur droit avec flèche 280">
            <a:extLst>
              <a:ext uri="{FF2B5EF4-FFF2-40B4-BE49-F238E27FC236}">
                <a16:creationId xmlns:a16="http://schemas.microsoft.com/office/drawing/2014/main" id="{12386BD7-4A20-470A-A872-FFC8231C4B3F}"/>
              </a:ext>
            </a:extLst>
          </p:cNvPr>
          <p:cNvCxnSpPr>
            <a:cxnSpLocks/>
          </p:cNvCxnSpPr>
          <p:nvPr/>
        </p:nvCxnSpPr>
        <p:spPr>
          <a:xfrm flipH="1">
            <a:off x="9819893" y="5719362"/>
            <a:ext cx="1598" cy="45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necteur droit avec flèche 281">
            <a:extLst>
              <a:ext uri="{FF2B5EF4-FFF2-40B4-BE49-F238E27FC236}">
                <a16:creationId xmlns:a16="http://schemas.microsoft.com/office/drawing/2014/main" id="{9724B14E-153C-439A-BCC0-78D35B31679F}"/>
              </a:ext>
            </a:extLst>
          </p:cNvPr>
          <p:cNvCxnSpPr>
            <a:cxnSpLocks/>
          </p:cNvCxnSpPr>
          <p:nvPr/>
        </p:nvCxnSpPr>
        <p:spPr>
          <a:xfrm flipH="1">
            <a:off x="7711602" y="5719362"/>
            <a:ext cx="1598" cy="45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ZoneTexte 283">
            <a:extLst>
              <a:ext uri="{FF2B5EF4-FFF2-40B4-BE49-F238E27FC236}">
                <a16:creationId xmlns:a16="http://schemas.microsoft.com/office/drawing/2014/main" id="{0C03A92D-BE1F-4A3B-9AE6-E645232A0B40}"/>
              </a:ext>
            </a:extLst>
          </p:cNvPr>
          <p:cNvSpPr txBox="1"/>
          <p:nvPr/>
        </p:nvSpPr>
        <p:spPr>
          <a:xfrm>
            <a:off x="7367738" y="6174865"/>
            <a:ext cx="68772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BDD</a:t>
            </a:r>
          </a:p>
        </p:txBody>
      </p:sp>
      <p:sp>
        <p:nvSpPr>
          <p:cNvPr id="286" name="ZoneTexte 285">
            <a:extLst>
              <a:ext uri="{FF2B5EF4-FFF2-40B4-BE49-F238E27FC236}">
                <a16:creationId xmlns:a16="http://schemas.microsoft.com/office/drawing/2014/main" id="{1354778A-F497-4B2F-A253-C6013586A56E}"/>
              </a:ext>
            </a:extLst>
          </p:cNvPr>
          <p:cNvSpPr txBox="1"/>
          <p:nvPr/>
        </p:nvSpPr>
        <p:spPr>
          <a:xfrm>
            <a:off x="9481787" y="6174864"/>
            <a:ext cx="687727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Réseau</a:t>
            </a:r>
          </a:p>
        </p:txBody>
      </p:sp>
      <p:sp>
        <p:nvSpPr>
          <p:cNvPr id="290" name="ZoneTexte 289">
            <a:extLst>
              <a:ext uri="{FF2B5EF4-FFF2-40B4-BE49-F238E27FC236}">
                <a16:creationId xmlns:a16="http://schemas.microsoft.com/office/drawing/2014/main" id="{8FB06300-FE50-49E9-BDF1-92DD610FB294}"/>
              </a:ext>
            </a:extLst>
          </p:cNvPr>
          <p:cNvSpPr txBox="1"/>
          <p:nvPr/>
        </p:nvSpPr>
        <p:spPr>
          <a:xfrm>
            <a:off x="7657723" y="3313188"/>
            <a:ext cx="939202" cy="27699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Localisation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5CF8698F-0AFE-4488-8C33-F9D3D1F617C6}"/>
              </a:ext>
            </a:extLst>
          </p:cNvPr>
          <p:cNvCxnSpPr>
            <a:cxnSpLocks/>
          </p:cNvCxnSpPr>
          <p:nvPr/>
        </p:nvCxnSpPr>
        <p:spPr>
          <a:xfrm>
            <a:off x="8115187" y="3057546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A82DC12-1D03-4E2E-9AFF-21F8DBCD1700}"/>
              </a:ext>
            </a:extLst>
          </p:cNvPr>
          <p:cNvCxnSpPr>
            <a:cxnSpLocks/>
          </p:cNvCxnSpPr>
          <p:nvPr/>
        </p:nvCxnSpPr>
        <p:spPr>
          <a:xfrm>
            <a:off x="9221450" y="3057546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C7947186-B2A4-4936-8449-501AF9A1247D}"/>
              </a:ext>
            </a:extLst>
          </p:cNvPr>
          <p:cNvCxnSpPr>
            <a:cxnSpLocks/>
          </p:cNvCxnSpPr>
          <p:nvPr/>
        </p:nvCxnSpPr>
        <p:spPr>
          <a:xfrm>
            <a:off x="10169514" y="3057546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C991BACA-87F7-4BF9-8C4B-F66DC5D789F4}"/>
              </a:ext>
            </a:extLst>
          </p:cNvPr>
          <p:cNvCxnSpPr>
            <a:cxnSpLocks/>
          </p:cNvCxnSpPr>
          <p:nvPr/>
        </p:nvCxnSpPr>
        <p:spPr>
          <a:xfrm>
            <a:off x="11353800" y="3057546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53866D3-1C17-4407-8645-6A162AE1E585}"/>
              </a:ext>
            </a:extLst>
          </p:cNvPr>
          <p:cNvCxnSpPr/>
          <p:nvPr/>
        </p:nvCxnSpPr>
        <p:spPr>
          <a:xfrm>
            <a:off x="7780867" y="2198374"/>
            <a:ext cx="0" cy="859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370EDFD5-EB99-4785-B44B-7FDD7446787D}"/>
              </a:ext>
            </a:extLst>
          </p:cNvPr>
          <p:cNvCxnSpPr>
            <a:cxnSpLocks/>
          </p:cNvCxnSpPr>
          <p:nvPr/>
        </p:nvCxnSpPr>
        <p:spPr>
          <a:xfrm>
            <a:off x="10561278" y="2186993"/>
            <a:ext cx="0" cy="870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Ellipse 223">
            <a:extLst>
              <a:ext uri="{FF2B5EF4-FFF2-40B4-BE49-F238E27FC236}">
                <a16:creationId xmlns:a16="http://schemas.microsoft.com/office/drawing/2014/main" id="{D5A393A4-1EB8-420E-B552-6DA713E2073C}"/>
              </a:ext>
            </a:extLst>
          </p:cNvPr>
          <p:cNvSpPr/>
          <p:nvPr/>
        </p:nvSpPr>
        <p:spPr>
          <a:xfrm>
            <a:off x="8685143" y="5671095"/>
            <a:ext cx="92066" cy="95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A971DA90-AC7E-478F-A683-B985244A5FAA}"/>
              </a:ext>
            </a:extLst>
          </p:cNvPr>
          <p:cNvCxnSpPr>
            <a:cxnSpLocks/>
          </p:cNvCxnSpPr>
          <p:nvPr/>
        </p:nvCxnSpPr>
        <p:spPr>
          <a:xfrm>
            <a:off x="8731176" y="5251744"/>
            <a:ext cx="1882" cy="42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DE1DB46B-D33C-42DD-8185-7E071B49E1F3}"/>
              </a:ext>
            </a:extLst>
          </p:cNvPr>
          <p:cNvCxnSpPr>
            <a:cxnSpLocks/>
          </p:cNvCxnSpPr>
          <p:nvPr/>
        </p:nvCxnSpPr>
        <p:spPr>
          <a:xfrm>
            <a:off x="10169514" y="4101839"/>
            <a:ext cx="1291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D187A823-6B50-4441-9BC8-8AE3AE8FAD04}"/>
              </a:ext>
            </a:extLst>
          </p:cNvPr>
          <p:cNvCxnSpPr>
            <a:cxnSpLocks/>
          </p:cNvCxnSpPr>
          <p:nvPr/>
        </p:nvCxnSpPr>
        <p:spPr>
          <a:xfrm>
            <a:off x="9221450" y="3599575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039EB05F-7583-4E4C-8DBC-01511F142285}"/>
              </a:ext>
            </a:extLst>
          </p:cNvPr>
          <p:cNvCxnSpPr>
            <a:cxnSpLocks/>
          </p:cNvCxnSpPr>
          <p:nvPr/>
        </p:nvCxnSpPr>
        <p:spPr>
          <a:xfrm>
            <a:off x="10193034" y="3599575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8595414F-32C6-4240-B5D1-39803938E766}"/>
              </a:ext>
            </a:extLst>
          </p:cNvPr>
          <p:cNvCxnSpPr>
            <a:cxnSpLocks/>
          </p:cNvCxnSpPr>
          <p:nvPr/>
        </p:nvCxnSpPr>
        <p:spPr>
          <a:xfrm>
            <a:off x="11403918" y="3599575"/>
            <a:ext cx="0" cy="273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CE8AF96D-2EF1-4C63-8A78-4332B9A1F594}"/>
              </a:ext>
            </a:extLst>
          </p:cNvPr>
          <p:cNvCxnSpPr>
            <a:cxnSpLocks/>
          </p:cNvCxnSpPr>
          <p:nvPr/>
        </p:nvCxnSpPr>
        <p:spPr>
          <a:xfrm>
            <a:off x="9221450" y="3873223"/>
            <a:ext cx="2182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ZoneTexte 243">
            <a:extLst>
              <a:ext uri="{FF2B5EF4-FFF2-40B4-BE49-F238E27FC236}">
                <a16:creationId xmlns:a16="http://schemas.microsoft.com/office/drawing/2014/main" id="{61642E35-9DCC-4D85-A14D-AC16C0146473}"/>
              </a:ext>
            </a:extLst>
          </p:cNvPr>
          <p:cNvSpPr txBox="1"/>
          <p:nvPr/>
        </p:nvSpPr>
        <p:spPr>
          <a:xfrm>
            <a:off x="7772631" y="4583650"/>
            <a:ext cx="1263555" cy="276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Algorithme SLAM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886BF1CB-1D6D-4CF2-864F-4F8D971E7889}"/>
              </a:ext>
            </a:extLst>
          </p:cNvPr>
          <p:cNvCxnSpPr>
            <a:cxnSpLocks/>
          </p:cNvCxnSpPr>
          <p:nvPr/>
        </p:nvCxnSpPr>
        <p:spPr>
          <a:xfrm>
            <a:off x="8404408" y="4860649"/>
            <a:ext cx="0" cy="40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58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90165" y="2124635"/>
            <a:ext cx="8646459" cy="2312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Vue</a:t>
            </a:r>
          </a:p>
          <a:p>
            <a:pPr algn="ctr"/>
            <a:r>
              <a:rPr lang="fr-FR" sz="4000" dirty="0"/>
              <a:t>Métier</a:t>
            </a:r>
          </a:p>
        </p:txBody>
      </p:sp>
    </p:spTree>
    <p:extLst>
      <p:ext uri="{BB962C8B-B14F-4D97-AF65-F5344CB8AC3E}">
        <p14:creationId xmlns:p14="http://schemas.microsoft.com/office/powerpoint/2010/main" val="161443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/>
          <a:lstStyle/>
          <a:p>
            <a:r>
              <a:rPr lang="fr-FR" dirty="0"/>
              <a:t>Processus métier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994ECB-C328-FF40-978A-31134589FA97}"/>
              </a:ext>
            </a:extLst>
          </p:cNvPr>
          <p:cNvSpPr txBox="1"/>
          <p:nvPr/>
        </p:nvSpPr>
        <p:spPr>
          <a:xfrm>
            <a:off x="185896" y="2580861"/>
            <a:ext cx="175922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Processus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Démarrage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27195E-BD40-0546-94B8-8463A3CE17E4}"/>
              </a:ext>
            </a:extLst>
          </p:cNvPr>
          <p:cNvSpPr txBox="1"/>
          <p:nvPr/>
        </p:nvSpPr>
        <p:spPr>
          <a:xfrm>
            <a:off x="2703811" y="2581344"/>
            <a:ext cx="175922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Processus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Guidage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3FD304-AFDE-5540-B88E-5ED7542072D1}"/>
              </a:ext>
            </a:extLst>
          </p:cNvPr>
          <p:cNvSpPr txBox="1"/>
          <p:nvPr/>
        </p:nvSpPr>
        <p:spPr>
          <a:xfrm>
            <a:off x="5229639" y="2580860"/>
            <a:ext cx="175922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Processus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Déplacement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E1E8BB-F485-D14B-9994-8387BACAA355}"/>
              </a:ext>
            </a:extLst>
          </p:cNvPr>
          <p:cNvSpPr txBox="1"/>
          <p:nvPr/>
        </p:nvSpPr>
        <p:spPr>
          <a:xfrm>
            <a:off x="7751234" y="2580859"/>
            <a:ext cx="175922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Processus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Contrôle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E77886F-C1B0-7145-870E-8238B3B03A49}"/>
              </a:ext>
            </a:extLst>
          </p:cNvPr>
          <p:cNvCxnSpPr>
            <a:cxnSpLocks/>
          </p:cNvCxnSpPr>
          <p:nvPr/>
        </p:nvCxnSpPr>
        <p:spPr>
          <a:xfrm>
            <a:off x="9510460" y="2904509"/>
            <a:ext cx="75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64B0913-22A4-5742-80AD-69BCF3FBABB3}"/>
              </a:ext>
            </a:extLst>
          </p:cNvPr>
          <p:cNvCxnSpPr>
            <a:cxnSpLocks/>
          </p:cNvCxnSpPr>
          <p:nvPr/>
        </p:nvCxnSpPr>
        <p:spPr>
          <a:xfrm>
            <a:off x="1956719" y="2904509"/>
            <a:ext cx="75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96E133E0-0BD9-834C-ABEB-1E9E6507D434}"/>
              </a:ext>
            </a:extLst>
          </p:cNvPr>
          <p:cNvCxnSpPr>
            <a:cxnSpLocks/>
          </p:cNvCxnSpPr>
          <p:nvPr/>
        </p:nvCxnSpPr>
        <p:spPr>
          <a:xfrm>
            <a:off x="4463037" y="2904509"/>
            <a:ext cx="770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9889308-1392-8742-97D6-4B7BDFB582B1}"/>
              </a:ext>
            </a:extLst>
          </p:cNvPr>
          <p:cNvCxnSpPr>
            <a:cxnSpLocks/>
          </p:cNvCxnSpPr>
          <p:nvPr/>
        </p:nvCxnSpPr>
        <p:spPr>
          <a:xfrm>
            <a:off x="6992545" y="2904509"/>
            <a:ext cx="758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FBED72E6-EDFE-5241-B87F-EDBB7BDEAE9E}"/>
              </a:ext>
            </a:extLst>
          </p:cNvPr>
          <p:cNvCxnSpPr>
            <a:cxnSpLocks/>
          </p:cNvCxnSpPr>
          <p:nvPr/>
        </p:nvCxnSpPr>
        <p:spPr>
          <a:xfrm flipV="1">
            <a:off x="3473796" y="3227675"/>
            <a:ext cx="0" cy="101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C07108F-EA48-F246-A7EF-2BB2C6362F2A}"/>
              </a:ext>
            </a:extLst>
          </p:cNvPr>
          <p:cNvCxnSpPr>
            <a:cxnSpLocks/>
          </p:cNvCxnSpPr>
          <p:nvPr/>
        </p:nvCxnSpPr>
        <p:spPr>
          <a:xfrm>
            <a:off x="3473796" y="4239200"/>
            <a:ext cx="5180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F800F427-7666-BA48-9C94-340CE32540C4}"/>
              </a:ext>
            </a:extLst>
          </p:cNvPr>
          <p:cNvCxnSpPr>
            <a:cxnSpLocks/>
          </p:cNvCxnSpPr>
          <p:nvPr/>
        </p:nvCxnSpPr>
        <p:spPr>
          <a:xfrm>
            <a:off x="8654333" y="3178638"/>
            <a:ext cx="0" cy="1060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8604F4F-6803-4194-A383-0597870102A0}"/>
              </a:ext>
            </a:extLst>
          </p:cNvPr>
          <p:cNvSpPr txBox="1"/>
          <p:nvPr/>
        </p:nvSpPr>
        <p:spPr>
          <a:xfrm>
            <a:off x="10261785" y="2580861"/>
            <a:ext cx="175922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Processus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Arrivée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3C66F7-9557-4446-95D7-A473AEA93B34}"/>
              </a:ext>
            </a:extLst>
          </p:cNvPr>
          <p:cNvSpPr txBox="1"/>
          <p:nvPr/>
        </p:nvSpPr>
        <p:spPr>
          <a:xfrm>
            <a:off x="1313266" y="5573890"/>
            <a:ext cx="5850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Tous les processus sont détaillés sur le support cartographie. </a:t>
            </a:r>
          </a:p>
          <a:p>
            <a:r>
              <a:rPr lang="fr-FR" dirty="0"/>
              <a:t>Et deux d’entre eux sont expliqués dans le fichier Excel.</a:t>
            </a:r>
          </a:p>
        </p:txBody>
      </p:sp>
    </p:spTree>
    <p:extLst>
      <p:ext uri="{BB962C8B-B14F-4D97-AF65-F5344CB8AC3E}">
        <p14:creationId xmlns:p14="http://schemas.microsoft.com/office/powerpoint/2010/main" val="385863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F3CA8BD8-A45F-EA42-94DC-23227E89BF96}"/>
              </a:ext>
            </a:extLst>
          </p:cNvPr>
          <p:cNvSpPr/>
          <p:nvPr/>
        </p:nvSpPr>
        <p:spPr>
          <a:xfrm>
            <a:off x="3026776" y="751342"/>
            <a:ext cx="6946448" cy="586408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1</a:t>
            </a:r>
            <a:r>
              <a:rPr lang="fr-FR" sz="4000" baseline="30000" dirty="0"/>
              <a:t>er</a:t>
            </a:r>
            <a:r>
              <a:rPr lang="fr-FR" sz="4000" dirty="0"/>
              <a:t> processus métier : Démarrage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3DF029-0BB4-DB41-AF68-ED9C42E455C9}"/>
              </a:ext>
            </a:extLst>
          </p:cNvPr>
          <p:cNvSpPr txBox="1"/>
          <p:nvPr/>
        </p:nvSpPr>
        <p:spPr>
          <a:xfrm>
            <a:off x="4316333" y="2624880"/>
            <a:ext cx="355933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Identifier conducteur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Choisir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destination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F8E8D7-33ED-FF43-A14D-59AEE0DEEE5E}"/>
              </a:ext>
            </a:extLst>
          </p:cNvPr>
          <p:cNvSpPr txBox="1"/>
          <p:nvPr/>
        </p:nvSpPr>
        <p:spPr>
          <a:xfrm>
            <a:off x="4731013" y="1701550"/>
            <a:ext cx="2729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dirty="0"/>
              <a:t>Acteurs/métiers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Conducteur du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FC362A-A1DE-BC47-9102-9FBA1BCDA469}"/>
              </a:ext>
            </a:extLst>
          </p:cNvPr>
          <p:cNvSpPr txBox="1"/>
          <p:nvPr/>
        </p:nvSpPr>
        <p:spPr>
          <a:xfrm>
            <a:off x="4004128" y="4050698"/>
            <a:ext cx="2517499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u="sng" dirty="0"/>
              <a:t>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Coordonnées du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Coordonnées destination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8FB231-7C4A-6E47-9892-CDBCF645971C}"/>
              </a:ext>
            </a:extLst>
          </p:cNvPr>
          <p:cNvSpPr txBox="1"/>
          <p:nvPr/>
        </p:nvSpPr>
        <p:spPr>
          <a:xfrm>
            <a:off x="6976188" y="4050698"/>
            <a:ext cx="1798957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u="sng" dirty="0"/>
              <a:t>Services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Choix coordonnées de la destination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FEEF002-268A-B643-9B0E-4BDF7654BED9}"/>
              </a:ext>
            </a:extLst>
          </p:cNvPr>
          <p:cNvCxnSpPr>
            <a:cxnSpLocks/>
          </p:cNvCxnSpPr>
          <p:nvPr/>
        </p:nvCxnSpPr>
        <p:spPr>
          <a:xfrm>
            <a:off x="9973224" y="3683383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8C34E08-D373-6943-96E2-52167EEF9E8B}"/>
              </a:ext>
            </a:extLst>
          </p:cNvPr>
          <p:cNvSpPr txBox="1"/>
          <p:nvPr/>
        </p:nvSpPr>
        <p:spPr>
          <a:xfrm>
            <a:off x="426294" y="3364612"/>
            <a:ext cx="1691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Pré-conditionné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6900B0A-9244-124E-9E56-8D25E56C3EEB}"/>
              </a:ext>
            </a:extLst>
          </p:cNvPr>
          <p:cNvSpPr txBox="1"/>
          <p:nvPr/>
        </p:nvSpPr>
        <p:spPr>
          <a:xfrm>
            <a:off x="10882346" y="3360218"/>
            <a:ext cx="130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conditionné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C00E11D-3C6B-A948-85EC-837345DC6CB5}"/>
              </a:ext>
            </a:extLst>
          </p:cNvPr>
          <p:cNvCxnSpPr>
            <a:cxnSpLocks/>
          </p:cNvCxnSpPr>
          <p:nvPr/>
        </p:nvCxnSpPr>
        <p:spPr>
          <a:xfrm>
            <a:off x="2117654" y="3683384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47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20222F-230B-F844-A008-223F5F38EA3F}"/>
              </a:ext>
            </a:extLst>
          </p:cNvPr>
          <p:cNvSpPr/>
          <p:nvPr/>
        </p:nvSpPr>
        <p:spPr>
          <a:xfrm>
            <a:off x="534019" y="1508100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6FFBC4-3240-D648-ABB8-BCD062DF419F}"/>
              </a:ext>
            </a:extLst>
          </p:cNvPr>
          <p:cNvSpPr/>
          <p:nvPr/>
        </p:nvSpPr>
        <p:spPr>
          <a:xfrm>
            <a:off x="3253888" y="1472057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1</a:t>
            </a:r>
            <a:r>
              <a:rPr lang="fr-FR" sz="4000" baseline="30000" dirty="0"/>
              <a:t>er</a:t>
            </a:r>
            <a:r>
              <a:rPr lang="fr-FR" sz="4000" dirty="0"/>
              <a:t> processus métier : Démarrage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361521-D9CF-DE4B-89F1-412CAE50656F}"/>
              </a:ext>
            </a:extLst>
          </p:cNvPr>
          <p:cNvSpPr txBox="1"/>
          <p:nvPr/>
        </p:nvSpPr>
        <p:spPr>
          <a:xfrm>
            <a:off x="3822718" y="1667203"/>
            <a:ext cx="118147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Connexion</a:t>
            </a:r>
          </a:p>
          <a:p>
            <a:pPr algn="ctr"/>
            <a:r>
              <a:rPr lang="fr-FR" dirty="0"/>
              <a:t>véhicule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8C5D08-1F83-6446-9A92-EEF8B1672BBB}"/>
              </a:ext>
            </a:extLst>
          </p:cNvPr>
          <p:cNvSpPr txBox="1"/>
          <p:nvPr/>
        </p:nvSpPr>
        <p:spPr>
          <a:xfrm>
            <a:off x="-79983" y="3636686"/>
            <a:ext cx="805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  <a:p>
            <a:pPr algn="ctr"/>
            <a:r>
              <a:rPr lang="fr-FR" sz="1400" dirty="0"/>
              <a:t>arrêté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CA6ACA-E267-054C-A6DE-321AC7E96D73}"/>
              </a:ext>
            </a:extLst>
          </p:cNvPr>
          <p:cNvSpPr txBox="1"/>
          <p:nvPr/>
        </p:nvSpPr>
        <p:spPr>
          <a:xfrm>
            <a:off x="4920941" y="3793142"/>
            <a:ext cx="101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Véhicule connecté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C878B6E-6102-9347-BA31-778D1D6B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617" y="3320543"/>
            <a:ext cx="385060" cy="473435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D5E8E54-BF1C-9148-9527-009D8649E688}"/>
              </a:ext>
            </a:extLst>
          </p:cNvPr>
          <p:cNvCxnSpPr>
            <a:cxnSpLocks/>
          </p:cNvCxnSpPr>
          <p:nvPr/>
        </p:nvCxnSpPr>
        <p:spPr>
          <a:xfrm>
            <a:off x="3471125" y="3595882"/>
            <a:ext cx="424758" cy="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2C77562-4C25-2544-A920-AF349445F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8" t="30712" r="32520" b="28088"/>
          <a:stretch/>
        </p:blipFill>
        <p:spPr>
          <a:xfrm>
            <a:off x="3795141" y="4812089"/>
            <a:ext cx="548048" cy="631030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486D8A12-0D4C-6B49-9A4B-826DCB9EE4C0}"/>
              </a:ext>
            </a:extLst>
          </p:cNvPr>
          <p:cNvSpPr/>
          <p:nvPr/>
        </p:nvSpPr>
        <p:spPr>
          <a:xfrm>
            <a:off x="10647610" y="315248"/>
            <a:ext cx="1511951" cy="11231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3619D4D-9062-3944-8BC4-3D4BE3DA9516}"/>
              </a:ext>
            </a:extLst>
          </p:cNvPr>
          <p:cNvSpPr txBox="1"/>
          <p:nvPr/>
        </p:nvSpPr>
        <p:spPr>
          <a:xfrm>
            <a:off x="10850645" y="577099"/>
            <a:ext cx="11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Guidage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D9EE0D-84C8-2645-9A8A-6DA27AC05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" y="3019530"/>
            <a:ext cx="532350" cy="53235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DED600A-7623-4190-872F-C7C209A94A2F}"/>
              </a:ext>
            </a:extLst>
          </p:cNvPr>
          <p:cNvSpPr/>
          <p:nvPr/>
        </p:nvSpPr>
        <p:spPr>
          <a:xfrm>
            <a:off x="8506081" y="1472057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A5809D-846B-489D-8870-2CF6D8BEFD31}"/>
              </a:ext>
            </a:extLst>
          </p:cNvPr>
          <p:cNvSpPr/>
          <p:nvPr/>
        </p:nvSpPr>
        <p:spPr>
          <a:xfrm>
            <a:off x="5868291" y="1472057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BB688AB3-5C3F-46B5-AFB3-4BA70BEB3E30}"/>
              </a:ext>
            </a:extLst>
          </p:cNvPr>
          <p:cNvSpPr txBox="1"/>
          <p:nvPr/>
        </p:nvSpPr>
        <p:spPr>
          <a:xfrm>
            <a:off x="6380212" y="1633467"/>
            <a:ext cx="1295291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Choisir</a:t>
            </a:r>
          </a:p>
          <a:p>
            <a:pPr algn="ctr"/>
            <a:r>
              <a:rPr lang="fr-FR" dirty="0"/>
              <a:t>Destination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69B49AB-9252-450C-9AA0-1C45D43EF286}"/>
              </a:ext>
            </a:extLst>
          </p:cNvPr>
          <p:cNvSpPr txBox="1"/>
          <p:nvPr/>
        </p:nvSpPr>
        <p:spPr>
          <a:xfrm>
            <a:off x="9009874" y="1667203"/>
            <a:ext cx="1311543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Validation destination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E44FB05D-1756-4186-8675-3EE0D468AE6C}"/>
              </a:ext>
            </a:extLst>
          </p:cNvPr>
          <p:cNvSpPr txBox="1"/>
          <p:nvPr/>
        </p:nvSpPr>
        <p:spPr>
          <a:xfrm>
            <a:off x="7803859" y="2613570"/>
            <a:ext cx="1197440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Position arrivée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FFCEE93-3823-4840-9297-F693C6D3FB79}"/>
              </a:ext>
            </a:extLst>
          </p:cNvPr>
          <p:cNvSpPr txBox="1"/>
          <p:nvPr/>
        </p:nvSpPr>
        <p:spPr>
          <a:xfrm>
            <a:off x="11001102" y="3300653"/>
            <a:ext cx="115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Coordonnées</a:t>
            </a:r>
          </a:p>
          <a:p>
            <a:pPr algn="ctr"/>
            <a:r>
              <a:rPr lang="fr-FR" sz="1400" dirty="0"/>
              <a:t>destination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1B7D0A2F-D134-40F1-8BDA-87B6EEB4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429" y="3312562"/>
            <a:ext cx="385060" cy="473435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93F1A075-5E13-468A-A5DB-E338A96A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39" y="3386737"/>
            <a:ext cx="385060" cy="473435"/>
          </a:xfrm>
          <a:prstGeom prst="rect">
            <a:avLst/>
          </a:prstGeom>
        </p:spPr>
      </p:pic>
      <p:pic>
        <p:nvPicPr>
          <p:cNvPr id="113" name="Image 112">
            <a:extLst>
              <a:ext uri="{FF2B5EF4-FFF2-40B4-BE49-F238E27FC236}">
                <a16:creationId xmlns:a16="http://schemas.microsoft.com/office/drawing/2014/main" id="{B1BFB895-7A40-49CA-81A5-DB583D60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819" y="2676956"/>
            <a:ext cx="647038" cy="647038"/>
          </a:xfrm>
          <a:prstGeom prst="rect">
            <a:avLst/>
          </a:prstGeom>
        </p:spPr>
      </p:pic>
      <p:sp>
        <p:nvSpPr>
          <p:cNvPr id="117" name="ZoneTexte 116">
            <a:extLst>
              <a:ext uri="{FF2B5EF4-FFF2-40B4-BE49-F238E27FC236}">
                <a16:creationId xmlns:a16="http://schemas.microsoft.com/office/drawing/2014/main" id="{ADC686D2-B9E4-45C9-8828-3119AE61EDA7}"/>
              </a:ext>
            </a:extLst>
          </p:cNvPr>
          <p:cNvSpPr txBox="1"/>
          <p:nvPr/>
        </p:nvSpPr>
        <p:spPr>
          <a:xfrm>
            <a:off x="5509654" y="3776045"/>
            <a:ext cx="138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Ordinateur</a:t>
            </a:r>
          </a:p>
          <a:p>
            <a:pPr algn="ctr"/>
            <a:r>
              <a:rPr lang="fr-FR" sz="1200" dirty="0"/>
              <a:t>de bord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0F7FE46-BC32-414C-867E-544F84366A1F}"/>
              </a:ext>
            </a:extLst>
          </p:cNvPr>
          <p:cNvSpPr txBox="1"/>
          <p:nvPr/>
        </p:nvSpPr>
        <p:spPr>
          <a:xfrm>
            <a:off x="9188914" y="3870379"/>
            <a:ext cx="193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Ordinateur</a:t>
            </a:r>
          </a:p>
          <a:p>
            <a:pPr algn="ctr"/>
            <a:r>
              <a:rPr lang="fr-FR" sz="1400" dirty="0"/>
              <a:t>de bord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C0D265-F085-4092-9FA5-4EF894D1E6A7}"/>
              </a:ext>
            </a:extLst>
          </p:cNvPr>
          <p:cNvSpPr txBox="1"/>
          <p:nvPr/>
        </p:nvSpPr>
        <p:spPr>
          <a:xfrm>
            <a:off x="5104486" y="2613571"/>
            <a:ext cx="1197440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Position départ</a:t>
            </a:r>
          </a:p>
        </p:txBody>
      </p:sp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AEC076A1-DA36-4F69-AED7-19BED409A1EA}"/>
              </a:ext>
            </a:extLst>
          </p:cNvPr>
          <p:cNvCxnSpPr>
            <a:cxnSpLocks/>
          </p:cNvCxnSpPr>
          <p:nvPr/>
        </p:nvCxnSpPr>
        <p:spPr>
          <a:xfrm>
            <a:off x="4757940" y="3574984"/>
            <a:ext cx="261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4A422249-29A0-442F-AC98-5E9DC1260296}"/>
              </a:ext>
            </a:extLst>
          </p:cNvPr>
          <p:cNvCxnSpPr>
            <a:cxnSpLocks/>
            <a:stCxn id="73" idx="3"/>
            <a:endCxn id="21" idx="4"/>
          </p:cNvCxnSpPr>
          <p:nvPr/>
        </p:nvCxnSpPr>
        <p:spPr>
          <a:xfrm flipV="1">
            <a:off x="10825211" y="1438438"/>
            <a:ext cx="578375" cy="21870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D5457AAB-9AAA-4BC4-B27A-069586F79960}"/>
              </a:ext>
            </a:extLst>
          </p:cNvPr>
          <p:cNvCxnSpPr>
            <a:cxnSpLocks/>
          </p:cNvCxnSpPr>
          <p:nvPr/>
        </p:nvCxnSpPr>
        <p:spPr>
          <a:xfrm>
            <a:off x="5371079" y="3557261"/>
            <a:ext cx="497212" cy="1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en arc 50">
            <a:extLst>
              <a:ext uri="{FF2B5EF4-FFF2-40B4-BE49-F238E27FC236}">
                <a16:creationId xmlns:a16="http://schemas.microsoft.com/office/drawing/2014/main" id="{E475D859-3F9F-434C-87F1-BC7FA38AA0E9}"/>
              </a:ext>
            </a:extLst>
          </p:cNvPr>
          <p:cNvCxnSpPr>
            <a:cxnSpLocks/>
            <a:endCxn id="39" idx="2"/>
          </p:cNvCxnSpPr>
          <p:nvPr/>
        </p:nvCxnSpPr>
        <p:spPr>
          <a:xfrm rot="5400000" flipH="1" flipV="1">
            <a:off x="3871159" y="4532348"/>
            <a:ext cx="623482" cy="1444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9CF1B7C6-8C97-4218-AA0C-723992785FA0}"/>
              </a:ext>
            </a:extLst>
          </p:cNvPr>
          <p:cNvCxnSpPr>
            <a:cxnSpLocks/>
          </p:cNvCxnSpPr>
          <p:nvPr/>
        </p:nvCxnSpPr>
        <p:spPr>
          <a:xfrm>
            <a:off x="6396049" y="3595882"/>
            <a:ext cx="406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07227C4-4FD5-46AD-B1BF-8E2D4BB4E574}"/>
              </a:ext>
            </a:extLst>
          </p:cNvPr>
          <p:cNvSpPr txBox="1"/>
          <p:nvPr/>
        </p:nvSpPr>
        <p:spPr>
          <a:xfrm>
            <a:off x="6116115" y="3860172"/>
            <a:ext cx="193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Conducteur</a:t>
            </a:r>
            <a:endParaRPr lang="fr-FR" sz="14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34C923A-8DDC-44CC-BBDD-A839ACC9E2E6}"/>
              </a:ext>
            </a:extLst>
          </p:cNvPr>
          <p:cNvSpPr txBox="1"/>
          <p:nvPr/>
        </p:nvSpPr>
        <p:spPr>
          <a:xfrm>
            <a:off x="3994227" y="2870973"/>
            <a:ext cx="120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Ordinateur</a:t>
            </a:r>
          </a:p>
          <a:p>
            <a:pPr algn="ctr"/>
            <a:r>
              <a:rPr lang="fr-FR" sz="1200" dirty="0"/>
              <a:t>de bord</a:t>
            </a:r>
          </a:p>
        </p:txBody>
      </p:sp>
      <p:pic>
        <p:nvPicPr>
          <p:cNvPr id="1028" name="Picture 4" descr="Icône Passager - Téléchargement gratuit en PNG et vecteurs">
            <a:extLst>
              <a:ext uri="{FF2B5EF4-FFF2-40B4-BE49-F238E27FC236}">
                <a16:creationId xmlns:a16="http://schemas.microsoft.com/office/drawing/2014/main" id="{6C145C7A-43F0-4831-BA84-C1D160C44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04" y="3301405"/>
            <a:ext cx="524575" cy="5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644C98C0-8494-4AE9-991A-A789526C0090}"/>
              </a:ext>
            </a:extLst>
          </p:cNvPr>
          <p:cNvCxnSpPr>
            <a:cxnSpLocks/>
          </p:cNvCxnSpPr>
          <p:nvPr/>
        </p:nvCxnSpPr>
        <p:spPr>
          <a:xfrm>
            <a:off x="7297567" y="3608725"/>
            <a:ext cx="36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51F48820-D674-4A75-9A21-62756B888A9C}"/>
              </a:ext>
            </a:extLst>
          </p:cNvPr>
          <p:cNvSpPr txBox="1"/>
          <p:nvPr/>
        </p:nvSpPr>
        <p:spPr>
          <a:xfrm>
            <a:off x="7370547" y="3906637"/>
            <a:ext cx="101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Application</a:t>
            </a:r>
            <a:endParaRPr lang="fr-FR" sz="14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D268192-28EF-4710-81C6-8A9596308E91}"/>
              </a:ext>
            </a:extLst>
          </p:cNvPr>
          <p:cNvSpPr txBox="1"/>
          <p:nvPr/>
        </p:nvSpPr>
        <p:spPr>
          <a:xfrm>
            <a:off x="3748615" y="4015820"/>
            <a:ext cx="101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Application</a:t>
            </a:r>
            <a:endParaRPr lang="fr-FR" sz="1400" dirty="0"/>
          </a:p>
        </p:txBody>
      </p: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9F558964-C371-4482-B4AC-696EDE7CC84E}"/>
              </a:ext>
            </a:extLst>
          </p:cNvPr>
          <p:cNvCxnSpPr>
            <a:cxnSpLocks/>
          </p:cNvCxnSpPr>
          <p:nvPr/>
        </p:nvCxnSpPr>
        <p:spPr>
          <a:xfrm>
            <a:off x="8187421" y="3608725"/>
            <a:ext cx="16279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DFF596B4-1A30-614C-B9D6-9813B027F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18" y="2055362"/>
            <a:ext cx="647038" cy="647038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D919B78E-4758-AE42-B315-924611B7D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945" y="2055362"/>
            <a:ext cx="647038" cy="647038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0BDFCA7-B791-BD44-B80F-056A5E5C85FE}"/>
              </a:ext>
            </a:extLst>
          </p:cNvPr>
          <p:cNvSpPr txBox="1"/>
          <p:nvPr/>
        </p:nvSpPr>
        <p:spPr>
          <a:xfrm>
            <a:off x="2499782" y="3854990"/>
            <a:ext cx="193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Conducteur</a:t>
            </a:r>
            <a:endParaRPr lang="fr-FR" sz="1400" dirty="0"/>
          </a:p>
        </p:txBody>
      </p:sp>
      <p:pic>
        <p:nvPicPr>
          <p:cNvPr id="56" name="Picture 4" descr="Icône Passager - Téléchargement gratuit en PNG et vecteurs">
            <a:extLst>
              <a:ext uri="{FF2B5EF4-FFF2-40B4-BE49-F238E27FC236}">
                <a16:creationId xmlns:a16="http://schemas.microsoft.com/office/drawing/2014/main" id="{765F679C-FDDD-9B4E-ABFA-9D8E229E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4" y="3346437"/>
            <a:ext cx="524575" cy="5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026FBF6-7CC8-D046-935E-8DB7CEF1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35" y="3285705"/>
            <a:ext cx="532350" cy="532350"/>
          </a:xfrm>
          <a:prstGeom prst="rect">
            <a:avLst/>
          </a:prstGeom>
        </p:spPr>
      </p:pic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8416492F-8271-774A-916D-F10DD7720526}"/>
              </a:ext>
            </a:extLst>
          </p:cNvPr>
          <p:cNvCxnSpPr>
            <a:cxnSpLocks/>
          </p:cNvCxnSpPr>
          <p:nvPr/>
        </p:nvCxnSpPr>
        <p:spPr>
          <a:xfrm>
            <a:off x="4197725" y="3595882"/>
            <a:ext cx="261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3FDB66E-2657-E544-865D-345869C3B6BA}"/>
              </a:ext>
            </a:extLst>
          </p:cNvPr>
          <p:cNvCxnSpPr>
            <a:cxnSpLocks/>
          </p:cNvCxnSpPr>
          <p:nvPr/>
        </p:nvCxnSpPr>
        <p:spPr>
          <a:xfrm>
            <a:off x="138431" y="3594490"/>
            <a:ext cx="598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00C06C8F-2D3A-BF4C-9D70-0C83A80629DF}"/>
              </a:ext>
            </a:extLst>
          </p:cNvPr>
          <p:cNvSpPr txBox="1"/>
          <p:nvPr/>
        </p:nvSpPr>
        <p:spPr>
          <a:xfrm>
            <a:off x="1180347" y="1667203"/>
            <a:ext cx="125746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Identifier</a:t>
            </a:r>
          </a:p>
          <a:p>
            <a:pPr algn="ctr"/>
            <a:r>
              <a:rPr lang="fr-FR" dirty="0"/>
              <a:t>conducteur</a:t>
            </a:r>
          </a:p>
        </p:txBody>
      </p: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2F89257F-02CF-6143-A430-F0E30CEBCDA8}"/>
              </a:ext>
            </a:extLst>
          </p:cNvPr>
          <p:cNvCxnSpPr>
            <a:cxnSpLocks/>
          </p:cNvCxnSpPr>
          <p:nvPr/>
        </p:nvCxnSpPr>
        <p:spPr>
          <a:xfrm>
            <a:off x="1131380" y="3572665"/>
            <a:ext cx="471039" cy="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D066F087-47E3-6443-B2C2-2F0E678F5FC7}"/>
              </a:ext>
            </a:extLst>
          </p:cNvPr>
          <p:cNvSpPr txBox="1"/>
          <p:nvPr/>
        </p:nvSpPr>
        <p:spPr>
          <a:xfrm>
            <a:off x="2531151" y="2616944"/>
            <a:ext cx="1197440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Id conducteur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0A9A710-EBDB-C34C-87D7-5372F1B6C390}"/>
              </a:ext>
            </a:extLst>
          </p:cNvPr>
          <p:cNvSpPr txBox="1"/>
          <p:nvPr/>
        </p:nvSpPr>
        <p:spPr>
          <a:xfrm>
            <a:off x="1344613" y="3934920"/>
            <a:ext cx="1012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Application</a:t>
            </a:r>
            <a:endParaRPr lang="fr-FR" sz="14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4D2E449-6DA1-6243-8CD4-19C72DA0BB88}"/>
              </a:ext>
            </a:extLst>
          </p:cNvPr>
          <p:cNvSpPr txBox="1"/>
          <p:nvPr/>
        </p:nvSpPr>
        <p:spPr>
          <a:xfrm>
            <a:off x="107321" y="3891091"/>
            <a:ext cx="193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Conducteur</a:t>
            </a:r>
            <a:endParaRPr lang="fr-FR" sz="1400" dirty="0"/>
          </a:p>
        </p:txBody>
      </p:sp>
      <p:pic>
        <p:nvPicPr>
          <p:cNvPr id="76" name="Picture 4" descr="Icône Passager - Téléchargement gratuit en PNG et vecteurs">
            <a:extLst>
              <a:ext uri="{FF2B5EF4-FFF2-40B4-BE49-F238E27FC236}">
                <a16:creationId xmlns:a16="http://schemas.microsoft.com/office/drawing/2014/main" id="{D5604E20-32DC-A54A-A5E7-D480A505D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731" y="3298329"/>
            <a:ext cx="524575" cy="5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56289802-C2E1-1944-B941-26394740C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18" y="3344620"/>
            <a:ext cx="385060" cy="473435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F32E1673-76D3-F142-9E99-937BE4FF1377}"/>
              </a:ext>
            </a:extLst>
          </p:cNvPr>
          <p:cNvCxnSpPr>
            <a:cxnSpLocks/>
          </p:cNvCxnSpPr>
          <p:nvPr/>
        </p:nvCxnSpPr>
        <p:spPr>
          <a:xfrm>
            <a:off x="1966473" y="3562797"/>
            <a:ext cx="471039" cy="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B7B1B3A8-0D95-0B4D-8131-5621484640AD}"/>
              </a:ext>
            </a:extLst>
          </p:cNvPr>
          <p:cNvCxnSpPr>
            <a:cxnSpLocks/>
          </p:cNvCxnSpPr>
          <p:nvPr/>
        </p:nvCxnSpPr>
        <p:spPr>
          <a:xfrm>
            <a:off x="2882895" y="3598420"/>
            <a:ext cx="471039" cy="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E29C1F6A-3525-B645-8536-3CEFAD3B4D51}"/>
              </a:ext>
            </a:extLst>
          </p:cNvPr>
          <p:cNvSpPr txBox="1"/>
          <p:nvPr/>
        </p:nvSpPr>
        <p:spPr>
          <a:xfrm>
            <a:off x="2002020" y="3772657"/>
            <a:ext cx="120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Ordinateur</a:t>
            </a:r>
          </a:p>
          <a:p>
            <a:pPr algn="ctr"/>
            <a:r>
              <a:rPr lang="fr-FR" sz="1200" dirty="0"/>
              <a:t>de bord</a:t>
            </a: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7AE39675-504A-D24A-980C-713D60A4F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901" y="1918927"/>
            <a:ext cx="468978" cy="611168"/>
          </a:xfrm>
          <a:prstGeom prst="rect">
            <a:avLst/>
          </a:prstGeom>
        </p:spPr>
      </p:pic>
      <p:pic>
        <p:nvPicPr>
          <p:cNvPr id="6" name="Picture 4" descr="Install on a regular computer • YunoHost">
            <a:extLst>
              <a:ext uri="{FF2B5EF4-FFF2-40B4-BE49-F238E27FC236}">
                <a16:creationId xmlns:a16="http://schemas.microsoft.com/office/drawing/2014/main" id="{5DEEAAE7-6B69-4106-B584-4F97ECA6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72" y="3335720"/>
            <a:ext cx="463371" cy="4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stall on a regular computer • YunoHost">
            <a:extLst>
              <a:ext uri="{FF2B5EF4-FFF2-40B4-BE49-F238E27FC236}">
                <a16:creationId xmlns:a16="http://schemas.microsoft.com/office/drawing/2014/main" id="{51016B40-883D-47CD-BE5A-279FA14C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22" y="3254179"/>
            <a:ext cx="609947" cy="6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nstall on a regular computer • YunoHost">
            <a:extLst>
              <a:ext uri="{FF2B5EF4-FFF2-40B4-BE49-F238E27FC236}">
                <a16:creationId xmlns:a16="http://schemas.microsoft.com/office/drawing/2014/main" id="{267D053E-59F4-4F0B-B2C7-CD4BECC1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78" y="3290030"/>
            <a:ext cx="609947" cy="6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1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F3CA8BD8-A45F-EA42-94DC-23227E89BF96}"/>
              </a:ext>
            </a:extLst>
          </p:cNvPr>
          <p:cNvSpPr/>
          <p:nvPr/>
        </p:nvSpPr>
        <p:spPr>
          <a:xfrm>
            <a:off x="2449361" y="751340"/>
            <a:ext cx="7090074" cy="583499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2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Guidage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3DF029-0BB4-DB41-AF68-ED9C42E455C9}"/>
              </a:ext>
            </a:extLst>
          </p:cNvPr>
          <p:cNvSpPr txBox="1"/>
          <p:nvPr/>
        </p:nvSpPr>
        <p:spPr>
          <a:xfrm>
            <a:off x="4029935" y="2271375"/>
            <a:ext cx="4132128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données extérieures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Calcul du guidage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Envoyer ordre guidage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F8E8D7-33ED-FF43-A14D-59AEE0DEEE5E}"/>
              </a:ext>
            </a:extLst>
          </p:cNvPr>
          <p:cNvSpPr txBox="1"/>
          <p:nvPr/>
        </p:nvSpPr>
        <p:spPr>
          <a:xfrm>
            <a:off x="4984284" y="1116537"/>
            <a:ext cx="22234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dirty="0"/>
              <a:t>Acteurs/métiers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Ingénieur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Data </a:t>
            </a:r>
            <a:r>
              <a:rPr lang="fr-FR" sz="1600" dirty="0" err="1"/>
              <a:t>analyst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FC362A-A1DE-BC47-9102-9FBA1BCDA469}"/>
              </a:ext>
            </a:extLst>
          </p:cNvPr>
          <p:cNvSpPr txBox="1"/>
          <p:nvPr/>
        </p:nvSpPr>
        <p:spPr>
          <a:xfrm>
            <a:off x="3208561" y="3338611"/>
            <a:ext cx="2363224" cy="20928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u="sng" dirty="0"/>
              <a:t>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Coordonnées :</a:t>
            </a:r>
          </a:p>
          <a:p>
            <a:r>
              <a:rPr lang="fr-FR" sz="1600" dirty="0"/>
              <a:t>       - obstacles fixes (feux,                                       	rochers…)</a:t>
            </a:r>
          </a:p>
          <a:p>
            <a:r>
              <a:rPr lang="fr-FR" sz="1600" dirty="0"/>
              <a:t>       - obstacles mobiles  	(voitures, 	piétons, 	animaux…)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8FB231-7C4A-6E47-9892-CDBCF645971C}"/>
              </a:ext>
            </a:extLst>
          </p:cNvPr>
          <p:cNvSpPr txBox="1"/>
          <p:nvPr/>
        </p:nvSpPr>
        <p:spPr>
          <a:xfrm>
            <a:off x="5799194" y="3338611"/>
            <a:ext cx="3258456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u="sng" dirty="0"/>
              <a:t>Services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Calcul coordonnées des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Calcul d’un 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Envoie d’un ordre de guidage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FEEF002-268A-B643-9B0E-4BDF7654BED9}"/>
              </a:ext>
            </a:extLst>
          </p:cNvPr>
          <p:cNvCxnSpPr>
            <a:cxnSpLocks/>
          </p:cNvCxnSpPr>
          <p:nvPr/>
        </p:nvCxnSpPr>
        <p:spPr>
          <a:xfrm>
            <a:off x="9539435" y="3569370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3711338-B783-8D40-8480-48144BAAB077}"/>
              </a:ext>
            </a:extLst>
          </p:cNvPr>
          <p:cNvCxnSpPr>
            <a:cxnSpLocks/>
          </p:cNvCxnSpPr>
          <p:nvPr/>
        </p:nvCxnSpPr>
        <p:spPr>
          <a:xfrm>
            <a:off x="1542126" y="3669409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8C34E08-D373-6943-96E2-52167EEF9E8B}"/>
              </a:ext>
            </a:extLst>
          </p:cNvPr>
          <p:cNvSpPr txBox="1"/>
          <p:nvPr/>
        </p:nvSpPr>
        <p:spPr>
          <a:xfrm>
            <a:off x="272728" y="3221718"/>
            <a:ext cx="1156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en attente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6900B0A-9244-124E-9E56-8D25E56C3EEB}"/>
              </a:ext>
            </a:extLst>
          </p:cNvPr>
          <p:cNvSpPr txBox="1"/>
          <p:nvPr/>
        </p:nvSpPr>
        <p:spPr>
          <a:xfrm>
            <a:off x="10446670" y="3221718"/>
            <a:ext cx="156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Ordre véhicule</a:t>
            </a:r>
          </a:p>
          <a:p>
            <a:r>
              <a:rPr lang="fr-FR" dirty="0"/>
              <a:t>envoyé</a:t>
            </a:r>
          </a:p>
        </p:txBody>
      </p:sp>
    </p:spTree>
    <p:extLst>
      <p:ext uri="{BB962C8B-B14F-4D97-AF65-F5344CB8AC3E}">
        <p14:creationId xmlns:p14="http://schemas.microsoft.com/office/powerpoint/2010/main" val="5412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llipse 48">
            <a:extLst>
              <a:ext uri="{FF2B5EF4-FFF2-40B4-BE49-F238E27FC236}">
                <a16:creationId xmlns:a16="http://schemas.microsoft.com/office/drawing/2014/main" id="{A25561E3-877B-1043-9668-E118250E044A}"/>
              </a:ext>
            </a:extLst>
          </p:cNvPr>
          <p:cNvSpPr/>
          <p:nvPr/>
        </p:nvSpPr>
        <p:spPr>
          <a:xfrm>
            <a:off x="10573275" y="1600317"/>
            <a:ext cx="1437700" cy="11700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B791E1-C670-4C46-BF30-8C8CEF8CBA91}"/>
              </a:ext>
            </a:extLst>
          </p:cNvPr>
          <p:cNvSpPr/>
          <p:nvPr/>
        </p:nvSpPr>
        <p:spPr>
          <a:xfrm>
            <a:off x="7656419" y="1363168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6FFBC4-3240-D648-ABB8-BCD062DF419F}"/>
              </a:ext>
            </a:extLst>
          </p:cNvPr>
          <p:cNvSpPr/>
          <p:nvPr/>
        </p:nvSpPr>
        <p:spPr>
          <a:xfrm>
            <a:off x="4936435" y="1365584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450A7-E7C7-E04D-BD9C-2AD9B958E1F0}"/>
              </a:ext>
            </a:extLst>
          </p:cNvPr>
          <p:cNvSpPr/>
          <p:nvPr/>
        </p:nvSpPr>
        <p:spPr>
          <a:xfrm>
            <a:off x="2174296" y="1365584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2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Guidage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E5A6DA-73CF-0646-A02B-1D9B58F21561}"/>
              </a:ext>
            </a:extLst>
          </p:cNvPr>
          <p:cNvSpPr txBox="1"/>
          <p:nvPr/>
        </p:nvSpPr>
        <p:spPr>
          <a:xfrm>
            <a:off x="10552643" y="1846198"/>
            <a:ext cx="1437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Déplacement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1BD904-E1AD-3B44-B161-0430F678EB43}"/>
              </a:ext>
            </a:extLst>
          </p:cNvPr>
          <p:cNvSpPr txBox="1"/>
          <p:nvPr/>
        </p:nvSpPr>
        <p:spPr>
          <a:xfrm>
            <a:off x="2328139" y="1560730"/>
            <a:ext cx="20114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Récupérer données</a:t>
            </a:r>
          </a:p>
          <a:p>
            <a:pPr algn="ctr"/>
            <a:r>
              <a:rPr lang="fr-FR" dirty="0"/>
              <a:t>extérieures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361521-D9CF-DE4B-89F1-412CAE50656F}"/>
              </a:ext>
            </a:extLst>
          </p:cNvPr>
          <p:cNvSpPr txBox="1"/>
          <p:nvPr/>
        </p:nvSpPr>
        <p:spPr>
          <a:xfrm>
            <a:off x="5179885" y="1560730"/>
            <a:ext cx="183223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Calcul du guidage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9D3E974-91F7-4844-AE5C-E4F2BF261AFB}"/>
              </a:ext>
            </a:extLst>
          </p:cNvPr>
          <p:cNvSpPr txBox="1"/>
          <p:nvPr/>
        </p:nvSpPr>
        <p:spPr>
          <a:xfrm>
            <a:off x="8065684" y="1560730"/>
            <a:ext cx="150060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Envoyer ordre</a:t>
            </a:r>
          </a:p>
          <a:p>
            <a:pPr algn="ctr"/>
            <a:r>
              <a:rPr lang="fr-FR" dirty="0"/>
              <a:t>guidage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C0A5A0DC-503F-1C45-82EC-477774DE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49" y="3578986"/>
            <a:ext cx="385060" cy="473435"/>
          </a:xfrm>
          <a:prstGeom prst="rect">
            <a:avLst/>
          </a:prstGeom>
        </p:spPr>
      </p:pic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6017C872-1AA0-3348-BB2B-C426BA8A7D43}"/>
              </a:ext>
            </a:extLst>
          </p:cNvPr>
          <p:cNvSpPr/>
          <p:nvPr/>
        </p:nvSpPr>
        <p:spPr>
          <a:xfrm>
            <a:off x="4141255" y="3207599"/>
            <a:ext cx="242643" cy="1206867"/>
          </a:xfrm>
          <a:prstGeom prst="rightBrace">
            <a:avLst>
              <a:gd name="adj1" fmla="val 204525"/>
              <a:gd name="adj2" fmla="val 5083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48B667F-B04C-AF47-9829-4DF219C58582}"/>
              </a:ext>
            </a:extLst>
          </p:cNvPr>
          <p:cNvSpPr txBox="1"/>
          <p:nvPr/>
        </p:nvSpPr>
        <p:spPr>
          <a:xfrm>
            <a:off x="4110504" y="2742258"/>
            <a:ext cx="1197440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Données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044C0E14-BE67-DB41-840B-E2B767A3EFED}"/>
              </a:ext>
            </a:extLst>
          </p:cNvPr>
          <p:cNvCxnSpPr>
            <a:cxnSpLocks/>
          </p:cNvCxnSpPr>
          <p:nvPr/>
        </p:nvCxnSpPr>
        <p:spPr>
          <a:xfrm>
            <a:off x="5639385" y="3847790"/>
            <a:ext cx="53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213C099F-E8C4-784F-B60C-E5E45DD21F61}"/>
              </a:ext>
            </a:extLst>
          </p:cNvPr>
          <p:cNvSpPr txBox="1"/>
          <p:nvPr/>
        </p:nvSpPr>
        <p:spPr>
          <a:xfrm>
            <a:off x="6845314" y="2742258"/>
            <a:ext cx="1197440" cy="33855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Ordre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CE096D2-3AA3-6049-A494-1C3E9DC7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268" y="4096357"/>
            <a:ext cx="989156" cy="431461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6F815930-78A2-294F-A6EA-F67A11C97DE4}"/>
              </a:ext>
            </a:extLst>
          </p:cNvPr>
          <p:cNvSpPr txBox="1"/>
          <p:nvPr/>
        </p:nvSpPr>
        <p:spPr>
          <a:xfrm>
            <a:off x="3429752" y="3875236"/>
            <a:ext cx="10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Ingénieur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235BBAB-E67A-1E46-BD37-83F054591961}"/>
              </a:ext>
            </a:extLst>
          </p:cNvPr>
          <p:cNvSpPr txBox="1"/>
          <p:nvPr/>
        </p:nvSpPr>
        <p:spPr>
          <a:xfrm>
            <a:off x="6108890" y="5326272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Data </a:t>
            </a:r>
            <a:r>
              <a:rPr lang="fr-FR" sz="1400" dirty="0" err="1"/>
              <a:t>analyst</a:t>
            </a:r>
            <a:endParaRPr lang="fr-FR" sz="1400" dirty="0"/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E814C612-E427-9044-8D2F-BFF6A47C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415" y="4737275"/>
            <a:ext cx="709744" cy="709744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096B9552-5CEE-7647-8D1E-DB2285F58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931" y="2917942"/>
            <a:ext cx="749013" cy="579315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25D9F2CD-C244-FF48-A894-F1B29B0E84E3}"/>
              </a:ext>
            </a:extLst>
          </p:cNvPr>
          <p:cNvSpPr txBox="1"/>
          <p:nvPr/>
        </p:nvSpPr>
        <p:spPr>
          <a:xfrm>
            <a:off x="1053023" y="3343191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2E90EF2C-B2A0-2C41-AC73-BA0F96CD2A36}"/>
              </a:ext>
            </a:extLst>
          </p:cNvPr>
          <p:cNvSpPr/>
          <p:nvPr/>
        </p:nvSpPr>
        <p:spPr>
          <a:xfrm>
            <a:off x="61503" y="1942898"/>
            <a:ext cx="1225824" cy="1018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A68AE26-1F23-984B-A245-E403C8C5EFA6}"/>
              </a:ext>
            </a:extLst>
          </p:cNvPr>
          <p:cNvSpPr txBox="1"/>
          <p:nvPr/>
        </p:nvSpPr>
        <p:spPr>
          <a:xfrm>
            <a:off x="70657" y="2128577"/>
            <a:ext cx="1226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Démarrage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5A35825D-8913-C845-B879-36AB1774AA68}"/>
              </a:ext>
            </a:extLst>
          </p:cNvPr>
          <p:cNvSpPr txBox="1"/>
          <p:nvPr/>
        </p:nvSpPr>
        <p:spPr>
          <a:xfrm>
            <a:off x="1135267" y="4505142"/>
            <a:ext cx="1171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Coordonnées</a:t>
            </a:r>
          </a:p>
          <a:p>
            <a:pPr algn="ctr"/>
            <a:r>
              <a:rPr lang="fr-FR" sz="1400" dirty="0"/>
              <a:t>destination</a:t>
            </a:r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45DC16D9-296A-AA4E-8FDE-7EB9AA652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790" y="2902006"/>
            <a:ext cx="532350" cy="532350"/>
          </a:xfrm>
          <a:prstGeom prst="rect">
            <a:avLst/>
          </a:prstGeom>
        </p:spPr>
      </p:pic>
      <p:sp>
        <p:nvSpPr>
          <p:cNvPr id="108" name="ZoneTexte 107">
            <a:extLst>
              <a:ext uri="{FF2B5EF4-FFF2-40B4-BE49-F238E27FC236}">
                <a16:creationId xmlns:a16="http://schemas.microsoft.com/office/drawing/2014/main" id="{7019EF81-B438-8546-B6C0-7A8366026921}"/>
              </a:ext>
            </a:extLst>
          </p:cNvPr>
          <p:cNvSpPr txBox="1"/>
          <p:nvPr/>
        </p:nvSpPr>
        <p:spPr>
          <a:xfrm>
            <a:off x="8822852" y="4018445"/>
            <a:ext cx="974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Ordre guidage</a:t>
            </a:r>
          </a:p>
        </p:txBody>
      </p:sp>
      <p:pic>
        <p:nvPicPr>
          <p:cNvPr id="111" name="Image 110">
            <a:extLst>
              <a:ext uri="{FF2B5EF4-FFF2-40B4-BE49-F238E27FC236}">
                <a16:creationId xmlns:a16="http://schemas.microsoft.com/office/drawing/2014/main" id="{073A24F1-0F79-2C42-B51F-C7023C26F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628" y="4142532"/>
            <a:ext cx="399578" cy="380431"/>
          </a:xfrm>
          <a:prstGeom prst="rect">
            <a:avLst/>
          </a:prstGeom>
        </p:spPr>
      </p:pic>
      <p:sp>
        <p:nvSpPr>
          <p:cNvPr id="115" name="Accolade fermante 114">
            <a:extLst>
              <a:ext uri="{FF2B5EF4-FFF2-40B4-BE49-F238E27FC236}">
                <a16:creationId xmlns:a16="http://schemas.microsoft.com/office/drawing/2014/main" id="{DAF174C6-7A1A-6A4A-98A9-1E36E46E2B18}"/>
              </a:ext>
            </a:extLst>
          </p:cNvPr>
          <p:cNvSpPr/>
          <p:nvPr/>
        </p:nvSpPr>
        <p:spPr>
          <a:xfrm>
            <a:off x="3792806" y="2929231"/>
            <a:ext cx="152700" cy="57417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50088220-69D1-9142-A5D2-73ED68349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9791" y="3475440"/>
            <a:ext cx="532350" cy="532350"/>
          </a:xfrm>
          <a:prstGeom prst="rect">
            <a:avLst/>
          </a:prstGeom>
        </p:spPr>
      </p:pic>
      <p:sp>
        <p:nvSpPr>
          <p:cNvPr id="137" name="ZoneTexte 136">
            <a:extLst>
              <a:ext uri="{FF2B5EF4-FFF2-40B4-BE49-F238E27FC236}">
                <a16:creationId xmlns:a16="http://schemas.microsoft.com/office/drawing/2014/main" id="{380319F3-3DBB-144D-811F-744EF33111C3}"/>
              </a:ext>
            </a:extLst>
          </p:cNvPr>
          <p:cNvSpPr txBox="1"/>
          <p:nvPr/>
        </p:nvSpPr>
        <p:spPr>
          <a:xfrm>
            <a:off x="10418558" y="3922825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id="{F60EE7BE-E2A0-7443-B3CF-6779A997C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843" y="3938527"/>
            <a:ext cx="647038" cy="6470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EBCE5CF-F3AC-4D9F-A29A-0FC6A03B6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1940" y="3607909"/>
            <a:ext cx="904955" cy="603303"/>
          </a:xfrm>
          <a:prstGeom prst="rect">
            <a:avLst/>
          </a:prstGeom>
        </p:spPr>
      </p:pic>
      <p:cxnSp>
        <p:nvCxnSpPr>
          <p:cNvPr id="54" name="Connecteur : en arc 53">
            <a:extLst>
              <a:ext uri="{FF2B5EF4-FFF2-40B4-BE49-F238E27FC236}">
                <a16:creationId xmlns:a16="http://schemas.microsoft.com/office/drawing/2014/main" id="{2DA4533D-07ED-4B46-B98F-E8913F8A8C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20709" y="4268377"/>
            <a:ext cx="690348" cy="516140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0179A7A6-B0C6-4E72-9ECD-7C0FAF130ED9}"/>
              </a:ext>
            </a:extLst>
          </p:cNvPr>
          <p:cNvSpPr txBox="1"/>
          <p:nvPr/>
        </p:nvSpPr>
        <p:spPr>
          <a:xfrm>
            <a:off x="6389007" y="4160843"/>
            <a:ext cx="517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IA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DBB4F40-823E-4B8B-A265-DEB1046F0E6C}"/>
              </a:ext>
            </a:extLst>
          </p:cNvPr>
          <p:cNvCxnSpPr>
            <a:cxnSpLocks/>
          </p:cNvCxnSpPr>
          <p:nvPr/>
        </p:nvCxnSpPr>
        <p:spPr>
          <a:xfrm>
            <a:off x="2709823" y="3815703"/>
            <a:ext cx="391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ccolade fermante 20">
            <a:extLst>
              <a:ext uri="{FF2B5EF4-FFF2-40B4-BE49-F238E27FC236}">
                <a16:creationId xmlns:a16="http://schemas.microsoft.com/office/drawing/2014/main" id="{1F7C43C2-C901-4F9E-A966-B0D3437D2BB0}"/>
              </a:ext>
            </a:extLst>
          </p:cNvPr>
          <p:cNvSpPr/>
          <p:nvPr/>
        </p:nvSpPr>
        <p:spPr>
          <a:xfrm>
            <a:off x="3587702" y="4076714"/>
            <a:ext cx="152700" cy="57417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28FD9CC-7C35-4654-875F-08AC614253A4}"/>
              </a:ext>
            </a:extLst>
          </p:cNvPr>
          <p:cNvSpPr txBox="1"/>
          <p:nvPr/>
        </p:nvSpPr>
        <p:spPr>
          <a:xfrm>
            <a:off x="2565694" y="4547461"/>
            <a:ext cx="10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Extérieur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3B78B6-AF51-4A36-BF5C-7BE93CFA3318}"/>
              </a:ext>
            </a:extLst>
          </p:cNvPr>
          <p:cNvSpPr txBox="1"/>
          <p:nvPr/>
        </p:nvSpPr>
        <p:spPr>
          <a:xfrm>
            <a:off x="2971696" y="2689993"/>
            <a:ext cx="1060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Capteurs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D5A0F15-AE00-496D-AE15-BE3E41C08040}"/>
              </a:ext>
            </a:extLst>
          </p:cNvPr>
          <p:cNvCxnSpPr>
            <a:cxnSpLocks/>
          </p:cNvCxnSpPr>
          <p:nvPr/>
        </p:nvCxnSpPr>
        <p:spPr>
          <a:xfrm>
            <a:off x="4439889" y="3832414"/>
            <a:ext cx="69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C0B00893-0C52-4EBC-B13D-B3DB1B16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85" y="3611073"/>
            <a:ext cx="385060" cy="473435"/>
          </a:xfrm>
          <a:prstGeom prst="rect">
            <a:avLst/>
          </a:prstGeom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7AD7F5D0-59D2-4FC5-8E51-DC97893AFB5C}"/>
              </a:ext>
            </a:extLst>
          </p:cNvPr>
          <p:cNvCxnSpPr>
            <a:cxnSpLocks/>
          </p:cNvCxnSpPr>
          <p:nvPr/>
        </p:nvCxnSpPr>
        <p:spPr>
          <a:xfrm flipV="1">
            <a:off x="7207456" y="3847790"/>
            <a:ext cx="1754381" cy="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en arc 134">
            <a:extLst>
              <a:ext uri="{FF2B5EF4-FFF2-40B4-BE49-F238E27FC236}">
                <a16:creationId xmlns:a16="http://schemas.microsoft.com/office/drawing/2014/main" id="{2CE86C5F-3150-4F8A-826F-A3FC094449DB}"/>
              </a:ext>
            </a:extLst>
          </p:cNvPr>
          <p:cNvCxnSpPr>
            <a:cxnSpLocks/>
            <a:endCxn id="49" idx="4"/>
          </p:cNvCxnSpPr>
          <p:nvPr/>
        </p:nvCxnSpPr>
        <p:spPr>
          <a:xfrm flipV="1">
            <a:off x="9413278" y="2770360"/>
            <a:ext cx="1878847" cy="11188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2A7F6FAC-852B-4737-81A6-14F0EDC4A937}"/>
              </a:ext>
            </a:extLst>
          </p:cNvPr>
          <p:cNvSpPr txBox="1"/>
          <p:nvPr/>
        </p:nvSpPr>
        <p:spPr>
          <a:xfrm>
            <a:off x="10313049" y="3183473"/>
            <a:ext cx="65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Ordre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9FA9943-B77B-459E-94D4-AC4F6AB5BA23}"/>
              </a:ext>
            </a:extLst>
          </p:cNvPr>
          <p:cNvSpPr txBox="1"/>
          <p:nvPr/>
        </p:nvSpPr>
        <p:spPr>
          <a:xfrm>
            <a:off x="4813709" y="4059164"/>
            <a:ext cx="117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Calcul coordonnées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1EC32F4-05BB-A942-81C0-AF0BB00FACD2}"/>
              </a:ext>
            </a:extLst>
          </p:cNvPr>
          <p:cNvSpPr txBox="1"/>
          <p:nvPr/>
        </p:nvSpPr>
        <p:spPr>
          <a:xfrm>
            <a:off x="2010723" y="3119763"/>
            <a:ext cx="107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Ordinateur de bord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35C5D15-B1AC-E140-9858-E8B925D8A6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7456" y="2252119"/>
            <a:ext cx="480820" cy="480820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EF6B4023-8324-C44B-A6C3-1CD26F91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43" y="3611242"/>
            <a:ext cx="385060" cy="47343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4B84BE-6F2A-9A49-B588-D5EAFEF4E5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78" y="2279622"/>
            <a:ext cx="425814" cy="425814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CB08A738-282E-3146-BD56-8B5E327D2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7144" y="2788064"/>
            <a:ext cx="480820" cy="480820"/>
          </a:xfrm>
          <a:prstGeom prst="rect">
            <a:avLst/>
          </a:prstGeom>
        </p:spPr>
      </p:pic>
      <p:sp>
        <p:nvSpPr>
          <p:cNvPr id="56" name="Ellipse 55">
            <a:extLst>
              <a:ext uri="{FF2B5EF4-FFF2-40B4-BE49-F238E27FC236}">
                <a16:creationId xmlns:a16="http://schemas.microsoft.com/office/drawing/2014/main" id="{DF70703F-84AE-A141-B5A9-911B611A7006}"/>
              </a:ext>
            </a:extLst>
          </p:cNvPr>
          <p:cNvSpPr/>
          <p:nvPr/>
        </p:nvSpPr>
        <p:spPr>
          <a:xfrm>
            <a:off x="87100" y="4742568"/>
            <a:ext cx="1225824" cy="1018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66A46EC6-8B42-C14B-88B9-63B5DFD2A7FD}"/>
              </a:ext>
            </a:extLst>
          </p:cNvPr>
          <p:cNvSpPr txBox="1"/>
          <p:nvPr/>
        </p:nvSpPr>
        <p:spPr>
          <a:xfrm>
            <a:off x="156495" y="4928247"/>
            <a:ext cx="110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Contrôle</a:t>
            </a:r>
          </a:p>
        </p:txBody>
      </p:sp>
      <p:cxnSp>
        <p:nvCxnSpPr>
          <p:cNvPr id="13" name="Connecteur en arc 12">
            <a:extLst>
              <a:ext uri="{FF2B5EF4-FFF2-40B4-BE49-F238E27FC236}">
                <a16:creationId xmlns:a16="http://schemas.microsoft.com/office/drawing/2014/main" id="{5B308EFC-09D0-5B46-81B9-45B007FAC2A0}"/>
              </a:ext>
            </a:extLst>
          </p:cNvPr>
          <p:cNvCxnSpPr>
            <a:stCxn id="84" idx="4"/>
          </p:cNvCxnSpPr>
          <p:nvPr/>
        </p:nvCxnSpPr>
        <p:spPr>
          <a:xfrm rot="16200000" flipH="1">
            <a:off x="931586" y="2704268"/>
            <a:ext cx="854263" cy="13686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en arc 62">
            <a:extLst>
              <a:ext uri="{FF2B5EF4-FFF2-40B4-BE49-F238E27FC236}">
                <a16:creationId xmlns:a16="http://schemas.microsoft.com/office/drawing/2014/main" id="{D7BB8FCD-A86D-8F45-B6CF-8FE0998F92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3675" y="3594383"/>
            <a:ext cx="854263" cy="136860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05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F3CA8BD8-A45F-EA42-94DC-23227E89BF96}"/>
              </a:ext>
            </a:extLst>
          </p:cNvPr>
          <p:cNvSpPr/>
          <p:nvPr/>
        </p:nvSpPr>
        <p:spPr>
          <a:xfrm>
            <a:off x="2875721" y="751342"/>
            <a:ext cx="6400801" cy="57024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3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Déplacement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B3DF029-0BB4-DB41-AF68-ED9C42E455C9}"/>
              </a:ext>
            </a:extLst>
          </p:cNvPr>
          <p:cNvSpPr txBox="1"/>
          <p:nvPr/>
        </p:nvSpPr>
        <p:spPr>
          <a:xfrm>
            <a:off x="4689679" y="2055206"/>
            <a:ext cx="281264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Interpréter ordre de guidage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Piloter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Localiser véhicule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F8E8D7-33ED-FF43-A14D-59AEE0DEEE5E}"/>
              </a:ext>
            </a:extLst>
          </p:cNvPr>
          <p:cNvSpPr txBox="1"/>
          <p:nvPr/>
        </p:nvSpPr>
        <p:spPr>
          <a:xfrm>
            <a:off x="4431056" y="911334"/>
            <a:ext cx="33298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u="sng" dirty="0"/>
              <a:t>Acteurs/métiers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Ingénieur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Ingénieur Systèmes de localisation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Data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FFC362A-A1DE-BC47-9102-9FBA1BCDA469}"/>
              </a:ext>
            </a:extLst>
          </p:cNvPr>
          <p:cNvSpPr txBox="1"/>
          <p:nvPr/>
        </p:nvSpPr>
        <p:spPr>
          <a:xfrm>
            <a:off x="3323861" y="3403084"/>
            <a:ext cx="2745636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u="sng" dirty="0"/>
              <a:t>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Coordonnées position du véhicule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Ordre : avancer, freiner (maintient inter distance),s’arrêter, tourner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18FB231-7C4A-6E47-9892-CDBCF645971C}"/>
              </a:ext>
            </a:extLst>
          </p:cNvPr>
          <p:cNvSpPr txBox="1"/>
          <p:nvPr/>
        </p:nvSpPr>
        <p:spPr>
          <a:xfrm>
            <a:off x="6291940" y="3403084"/>
            <a:ext cx="2579809" cy="8617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u="sng" dirty="0"/>
              <a:t>Services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Interprétation de l’ordre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Localisation : GPS interne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3FEEF002-268A-B643-9B0E-4BDF7654BED9}"/>
              </a:ext>
            </a:extLst>
          </p:cNvPr>
          <p:cNvCxnSpPr>
            <a:cxnSpLocks/>
          </p:cNvCxnSpPr>
          <p:nvPr/>
        </p:nvCxnSpPr>
        <p:spPr>
          <a:xfrm>
            <a:off x="9276101" y="3623448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E3711338-B783-8D40-8480-48144BAAB077}"/>
              </a:ext>
            </a:extLst>
          </p:cNvPr>
          <p:cNvCxnSpPr>
            <a:cxnSpLocks/>
          </p:cNvCxnSpPr>
          <p:nvPr/>
        </p:nvCxnSpPr>
        <p:spPr>
          <a:xfrm>
            <a:off x="1966599" y="3638838"/>
            <a:ext cx="90912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8C34E08-D373-6943-96E2-52167EEF9E8B}"/>
              </a:ext>
            </a:extLst>
          </p:cNvPr>
          <p:cNvSpPr txBox="1"/>
          <p:nvPr/>
        </p:nvSpPr>
        <p:spPr>
          <a:xfrm>
            <a:off x="746355" y="3221717"/>
            <a:ext cx="11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en point 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2C1AEB-F8C1-C64B-9D47-B50336E82AC1}"/>
              </a:ext>
            </a:extLst>
          </p:cNvPr>
          <p:cNvSpPr txBox="1"/>
          <p:nvPr/>
        </p:nvSpPr>
        <p:spPr>
          <a:xfrm>
            <a:off x="10299690" y="3221717"/>
            <a:ext cx="114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Véhicule</a:t>
            </a:r>
          </a:p>
          <a:p>
            <a:r>
              <a:rPr lang="fr-FR" dirty="0"/>
              <a:t>en point B</a:t>
            </a:r>
          </a:p>
        </p:txBody>
      </p:sp>
    </p:spTree>
    <p:extLst>
      <p:ext uri="{BB962C8B-B14F-4D97-AF65-F5344CB8AC3E}">
        <p14:creationId xmlns:p14="http://schemas.microsoft.com/office/powerpoint/2010/main" val="333933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8B791E1-C670-4C46-BF30-8C8CEF8CBA91}"/>
              </a:ext>
            </a:extLst>
          </p:cNvPr>
          <p:cNvSpPr/>
          <p:nvPr/>
        </p:nvSpPr>
        <p:spPr>
          <a:xfrm>
            <a:off x="7656419" y="1363168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6FFBC4-3240-D648-ABB8-BCD062DF419F}"/>
              </a:ext>
            </a:extLst>
          </p:cNvPr>
          <p:cNvSpPr/>
          <p:nvPr/>
        </p:nvSpPr>
        <p:spPr>
          <a:xfrm>
            <a:off x="4936435" y="1365584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450A7-E7C7-E04D-BD9C-2AD9B958E1F0}"/>
              </a:ext>
            </a:extLst>
          </p:cNvPr>
          <p:cNvSpPr/>
          <p:nvPr/>
        </p:nvSpPr>
        <p:spPr>
          <a:xfrm>
            <a:off x="2174296" y="1365584"/>
            <a:ext cx="2319130" cy="4306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193"/>
          </a:xfrm>
        </p:spPr>
        <p:txBody>
          <a:bodyPr>
            <a:normAutofit/>
          </a:bodyPr>
          <a:lstStyle/>
          <a:p>
            <a:r>
              <a:rPr lang="fr-FR" sz="4000" dirty="0"/>
              <a:t>3</a:t>
            </a:r>
            <a:r>
              <a:rPr lang="fr-FR" sz="4000" baseline="30000" dirty="0"/>
              <a:t>ème</a:t>
            </a:r>
            <a:r>
              <a:rPr lang="fr-FR" sz="4000" dirty="0"/>
              <a:t> processus métier : Déplacement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C9FBF3-3E55-424C-83A1-A07487EF312A}"/>
              </a:ext>
            </a:extLst>
          </p:cNvPr>
          <p:cNvSpPr txBox="1"/>
          <p:nvPr/>
        </p:nvSpPr>
        <p:spPr>
          <a:xfrm>
            <a:off x="1311816" y="4259995"/>
            <a:ext cx="6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Ordre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1BD904-E1AD-3B44-B161-0430F678EB43}"/>
              </a:ext>
            </a:extLst>
          </p:cNvPr>
          <p:cNvSpPr txBox="1"/>
          <p:nvPr/>
        </p:nvSpPr>
        <p:spPr>
          <a:xfrm>
            <a:off x="2444074" y="1560730"/>
            <a:ext cx="177959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Interpréter</a:t>
            </a:r>
          </a:p>
          <a:p>
            <a:pPr algn="ctr"/>
            <a:r>
              <a:rPr lang="fr-FR" dirty="0"/>
              <a:t>ordre de guidage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361521-D9CF-DE4B-89F1-412CAE50656F}"/>
              </a:ext>
            </a:extLst>
          </p:cNvPr>
          <p:cNvSpPr txBox="1"/>
          <p:nvPr/>
        </p:nvSpPr>
        <p:spPr>
          <a:xfrm>
            <a:off x="5613661" y="1560730"/>
            <a:ext cx="96468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/>
              <a:t>Piloter</a:t>
            </a:r>
          </a:p>
          <a:p>
            <a:pPr algn="ctr"/>
            <a:r>
              <a:rPr lang="fr-FR" dirty="0"/>
              <a:t>véhicule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9D3E974-91F7-4844-AE5C-E4F2BF261AFB}"/>
              </a:ext>
            </a:extLst>
          </p:cNvPr>
          <p:cNvSpPr txBox="1"/>
          <p:nvPr/>
        </p:nvSpPr>
        <p:spPr>
          <a:xfrm>
            <a:off x="8170727" y="1604287"/>
            <a:ext cx="129050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Localiser véhicule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F05DB8C4-8592-5C43-9A59-550875A9EB14}"/>
              </a:ext>
            </a:extLst>
          </p:cNvPr>
          <p:cNvSpPr/>
          <p:nvPr/>
        </p:nvSpPr>
        <p:spPr>
          <a:xfrm>
            <a:off x="10671307" y="1363168"/>
            <a:ext cx="1437700" cy="117004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D57FFCB-80D0-894E-A024-D1C2414C56FA}"/>
              </a:ext>
            </a:extLst>
          </p:cNvPr>
          <p:cNvSpPr txBox="1"/>
          <p:nvPr/>
        </p:nvSpPr>
        <p:spPr>
          <a:xfrm>
            <a:off x="10837217" y="1625023"/>
            <a:ext cx="11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Contrôle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DCD7424-607D-024A-9533-9696BFB9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73" y="2973115"/>
            <a:ext cx="532350" cy="53235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E9E17E4-359E-7549-825E-5202714A4371}"/>
              </a:ext>
            </a:extLst>
          </p:cNvPr>
          <p:cNvSpPr txBox="1"/>
          <p:nvPr/>
        </p:nvSpPr>
        <p:spPr>
          <a:xfrm>
            <a:off x="1191657" y="3398069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64C5CB9-8B8C-054C-B46D-9B42BECD09D7}"/>
              </a:ext>
            </a:extLst>
          </p:cNvPr>
          <p:cNvSpPr/>
          <p:nvPr/>
        </p:nvSpPr>
        <p:spPr>
          <a:xfrm>
            <a:off x="22554" y="3264347"/>
            <a:ext cx="1225824" cy="10185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86F8515-F138-684F-9C95-EB027C3720C0}"/>
              </a:ext>
            </a:extLst>
          </p:cNvPr>
          <p:cNvSpPr txBox="1"/>
          <p:nvPr/>
        </p:nvSpPr>
        <p:spPr>
          <a:xfrm>
            <a:off x="91948" y="3450026"/>
            <a:ext cx="11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Processus</a:t>
            </a:r>
          </a:p>
          <a:p>
            <a:pPr algn="ctr"/>
            <a:r>
              <a:rPr lang="fr-FR" dirty="0"/>
              <a:t>Guidage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92E7AD6-B9E7-2049-9EE3-71D174901ECA}"/>
              </a:ext>
            </a:extLst>
          </p:cNvPr>
          <p:cNvCxnSpPr>
            <a:cxnSpLocks/>
          </p:cNvCxnSpPr>
          <p:nvPr/>
        </p:nvCxnSpPr>
        <p:spPr>
          <a:xfrm>
            <a:off x="1248378" y="3746582"/>
            <a:ext cx="1109322" cy="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6D3F803-CED2-1145-88EA-C8B8EB974833}"/>
              </a:ext>
            </a:extLst>
          </p:cNvPr>
          <p:cNvCxnSpPr>
            <a:cxnSpLocks/>
          </p:cNvCxnSpPr>
          <p:nvPr/>
        </p:nvCxnSpPr>
        <p:spPr>
          <a:xfrm flipV="1">
            <a:off x="3559250" y="3757055"/>
            <a:ext cx="348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632ED231-EC1F-2A47-8176-E688CA22734F}"/>
              </a:ext>
            </a:extLst>
          </p:cNvPr>
          <p:cNvSpPr txBox="1"/>
          <p:nvPr/>
        </p:nvSpPr>
        <p:spPr>
          <a:xfrm>
            <a:off x="2012892" y="3895807"/>
            <a:ext cx="1092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Calculateur</a:t>
            </a:r>
          </a:p>
          <a:p>
            <a:pPr algn="ctr"/>
            <a:r>
              <a:rPr lang="fr-FR" sz="1400" dirty="0"/>
              <a:t>du véhicule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FCB12AC-20C9-8D40-9AA9-5F45859D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440" y="3450026"/>
            <a:ext cx="532350" cy="532350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85E66848-432E-C048-9927-05434639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913" y="3466361"/>
            <a:ext cx="385060" cy="47343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8648071A-B33F-E744-B285-CDEA8BAA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76" y="4776345"/>
            <a:ext cx="458138" cy="458138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19D4805D-8D4C-F74B-814D-3283C179017E}"/>
              </a:ext>
            </a:extLst>
          </p:cNvPr>
          <p:cNvSpPr txBox="1"/>
          <p:nvPr/>
        </p:nvSpPr>
        <p:spPr>
          <a:xfrm>
            <a:off x="7518966" y="4438404"/>
            <a:ext cx="1179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 à localiser à l’instant T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F399A09-8F6E-4A4D-92C9-F4610E09E3EE}"/>
              </a:ext>
            </a:extLst>
          </p:cNvPr>
          <p:cNvSpPr txBox="1"/>
          <p:nvPr/>
        </p:nvSpPr>
        <p:spPr>
          <a:xfrm>
            <a:off x="8918059" y="4395822"/>
            <a:ext cx="1179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 localisé à l’instant T</a:t>
            </a:r>
          </a:p>
        </p:txBody>
      </p:sp>
      <p:cxnSp>
        <p:nvCxnSpPr>
          <p:cNvPr id="64" name="Connecteur en arc 63">
            <a:extLst>
              <a:ext uri="{FF2B5EF4-FFF2-40B4-BE49-F238E27FC236}">
                <a16:creationId xmlns:a16="http://schemas.microsoft.com/office/drawing/2014/main" id="{BD1912F4-9F0A-B246-86B0-617EA0BB47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44339" y="4061592"/>
            <a:ext cx="793969" cy="63553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en arc 66">
            <a:extLst>
              <a:ext uri="{FF2B5EF4-FFF2-40B4-BE49-F238E27FC236}">
                <a16:creationId xmlns:a16="http://schemas.microsoft.com/office/drawing/2014/main" id="{FAF532FB-B9D1-894E-8F68-4FF678C4601B}"/>
              </a:ext>
            </a:extLst>
          </p:cNvPr>
          <p:cNvCxnSpPr/>
          <p:nvPr/>
        </p:nvCxnSpPr>
        <p:spPr>
          <a:xfrm rot="5400000" flipH="1" flipV="1">
            <a:off x="8764876" y="4033482"/>
            <a:ext cx="793970" cy="6917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EE19B02-1CF6-E74D-B1BA-500E9D50203D}"/>
              </a:ext>
            </a:extLst>
          </p:cNvPr>
          <p:cNvCxnSpPr>
            <a:cxnSpLocks/>
          </p:cNvCxnSpPr>
          <p:nvPr/>
        </p:nvCxnSpPr>
        <p:spPr>
          <a:xfrm>
            <a:off x="6373123" y="3771945"/>
            <a:ext cx="1517790" cy="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B4E3DF1D-B2D2-6D43-81E2-1A59BFE95536}"/>
              </a:ext>
            </a:extLst>
          </p:cNvPr>
          <p:cNvSpPr txBox="1"/>
          <p:nvPr/>
        </p:nvSpPr>
        <p:spPr>
          <a:xfrm>
            <a:off x="4004386" y="2727863"/>
            <a:ext cx="1197440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Ordre de pilotage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5EE3B18-573C-E341-AA22-1EF6F76249B4}"/>
              </a:ext>
            </a:extLst>
          </p:cNvPr>
          <p:cNvSpPr txBox="1"/>
          <p:nvPr/>
        </p:nvSpPr>
        <p:spPr>
          <a:xfrm>
            <a:off x="6799671" y="2718894"/>
            <a:ext cx="1552489" cy="58477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Confirmation</a:t>
            </a:r>
          </a:p>
          <a:p>
            <a:pPr algn="ctr"/>
            <a:r>
              <a:rPr lang="fr-FR" sz="1600" dirty="0"/>
              <a:t>du déplacement</a:t>
            </a:r>
          </a:p>
        </p:txBody>
      </p:sp>
      <p:cxnSp>
        <p:nvCxnSpPr>
          <p:cNvPr id="72" name="Connecteur en arc 71">
            <a:extLst>
              <a:ext uri="{FF2B5EF4-FFF2-40B4-BE49-F238E27FC236}">
                <a16:creationId xmlns:a16="http://schemas.microsoft.com/office/drawing/2014/main" id="{FC193274-7986-384A-B922-16E794412E01}"/>
              </a:ext>
            </a:extLst>
          </p:cNvPr>
          <p:cNvCxnSpPr/>
          <p:nvPr/>
        </p:nvCxnSpPr>
        <p:spPr>
          <a:xfrm flipV="1">
            <a:off x="9840689" y="2538616"/>
            <a:ext cx="1564012" cy="12966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AD732B48-E19D-114A-93A2-2B8181927DE6}"/>
              </a:ext>
            </a:extLst>
          </p:cNvPr>
          <p:cNvSpPr txBox="1"/>
          <p:nvPr/>
        </p:nvSpPr>
        <p:spPr>
          <a:xfrm>
            <a:off x="9852514" y="3136271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BBF324B8-F25C-9947-AE83-8C81EC39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020" y="2706940"/>
            <a:ext cx="532350" cy="532350"/>
          </a:xfrm>
          <a:prstGeom prst="rect">
            <a:avLst/>
          </a:prstGeom>
        </p:spPr>
      </p:pic>
      <p:sp>
        <p:nvSpPr>
          <p:cNvPr id="76" name="ZoneTexte 75">
            <a:extLst>
              <a:ext uri="{FF2B5EF4-FFF2-40B4-BE49-F238E27FC236}">
                <a16:creationId xmlns:a16="http://schemas.microsoft.com/office/drawing/2014/main" id="{04396A72-DD3D-1E42-B770-E35BA4089D3F}"/>
              </a:ext>
            </a:extLst>
          </p:cNvPr>
          <p:cNvSpPr txBox="1"/>
          <p:nvPr/>
        </p:nvSpPr>
        <p:spPr>
          <a:xfrm>
            <a:off x="9971653" y="4347397"/>
            <a:ext cx="13993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Coordonnées</a:t>
            </a:r>
          </a:p>
          <a:p>
            <a:pPr algn="ctr"/>
            <a:r>
              <a:rPr lang="fr-FR" sz="1400" dirty="0"/>
              <a:t>position du véhicule</a:t>
            </a:r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FC523BD9-214F-EE47-AA92-A1DC6845B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4009" y="3786036"/>
            <a:ext cx="493498" cy="647038"/>
          </a:xfrm>
          <a:prstGeom prst="rect">
            <a:avLst/>
          </a:prstGeom>
        </p:spPr>
      </p:pic>
      <p:sp>
        <p:nvSpPr>
          <p:cNvPr id="78" name="ZoneTexte 77">
            <a:extLst>
              <a:ext uri="{FF2B5EF4-FFF2-40B4-BE49-F238E27FC236}">
                <a16:creationId xmlns:a16="http://schemas.microsoft.com/office/drawing/2014/main" id="{B4FC68DB-064D-2543-BD34-F42FD62358CB}"/>
              </a:ext>
            </a:extLst>
          </p:cNvPr>
          <p:cNvSpPr txBox="1"/>
          <p:nvPr/>
        </p:nvSpPr>
        <p:spPr>
          <a:xfrm>
            <a:off x="8200263" y="5251178"/>
            <a:ext cx="130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« GPS » interne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705B95-218D-4498-9AA3-F68A775E9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67" y="4807736"/>
            <a:ext cx="709744" cy="709744"/>
          </a:xfrm>
          <a:prstGeom prst="rect">
            <a:avLst/>
          </a:prstGeom>
        </p:spPr>
      </p:pic>
      <p:cxnSp>
        <p:nvCxnSpPr>
          <p:cNvPr id="7" name="Connecteur : en arc 6">
            <a:extLst>
              <a:ext uri="{FF2B5EF4-FFF2-40B4-BE49-F238E27FC236}">
                <a16:creationId xmlns:a16="http://schemas.microsoft.com/office/drawing/2014/main" id="{A85599E7-5106-4C76-A269-95373636462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12025" y="4543575"/>
            <a:ext cx="519989" cy="224483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CC23745-4EBB-4A43-931E-1DB0DBF5B87B}"/>
              </a:ext>
            </a:extLst>
          </p:cNvPr>
          <p:cNvSpPr txBox="1"/>
          <p:nvPr/>
        </p:nvSpPr>
        <p:spPr>
          <a:xfrm>
            <a:off x="2179082" y="5385254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Ingénieur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ACB62B7-098C-4283-BA16-86A15D7B1B0C}"/>
              </a:ext>
            </a:extLst>
          </p:cNvPr>
          <p:cNvSpPr txBox="1"/>
          <p:nvPr/>
        </p:nvSpPr>
        <p:spPr>
          <a:xfrm>
            <a:off x="5501700" y="3871058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35CA6A2-E3A2-42D1-9271-E9290054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673" y="3507674"/>
            <a:ext cx="385060" cy="473435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6918D00-F95B-435C-8380-7E00FDF56B60}"/>
              </a:ext>
            </a:extLst>
          </p:cNvPr>
          <p:cNvSpPr txBox="1"/>
          <p:nvPr/>
        </p:nvSpPr>
        <p:spPr>
          <a:xfrm>
            <a:off x="3587167" y="3939796"/>
            <a:ext cx="102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Ordinateur</a:t>
            </a:r>
          </a:p>
          <a:p>
            <a:pPr algn="ctr"/>
            <a:r>
              <a:rPr lang="fr-FR" sz="1400" dirty="0"/>
              <a:t>de bord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A72336B8-0EBF-4D2B-B70B-515F2C4D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118" y="3436903"/>
            <a:ext cx="532350" cy="53235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4DCACEB-17D5-4566-87FB-F905AE74C44D}"/>
              </a:ext>
            </a:extLst>
          </p:cNvPr>
          <p:cNvSpPr txBox="1"/>
          <p:nvPr/>
        </p:nvSpPr>
        <p:spPr>
          <a:xfrm>
            <a:off x="8058006" y="3258730"/>
            <a:ext cx="1004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Ordinateur</a:t>
            </a:r>
          </a:p>
          <a:p>
            <a:pPr algn="ctr"/>
            <a:r>
              <a:rPr lang="fr-FR" sz="1400" dirty="0"/>
              <a:t>de bord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FB2949DC-2661-344F-9F56-7684784F9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794" y="3860770"/>
            <a:ext cx="480820" cy="4808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BB96BE0-A965-E646-866F-9C0AD142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55" y="3517470"/>
            <a:ext cx="385060" cy="473435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D46F7E33-8823-1049-BC3C-B1D9E8736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181" y="3516646"/>
            <a:ext cx="480820" cy="480820"/>
          </a:xfrm>
          <a:prstGeom prst="rect">
            <a:avLst/>
          </a:prstGeom>
        </p:spPr>
      </p:pic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7A6841E6-02B9-2849-BF85-5AAC846EE2F1}"/>
              </a:ext>
            </a:extLst>
          </p:cNvPr>
          <p:cNvCxnSpPr>
            <a:cxnSpLocks/>
          </p:cNvCxnSpPr>
          <p:nvPr/>
        </p:nvCxnSpPr>
        <p:spPr>
          <a:xfrm>
            <a:off x="2761459" y="3746583"/>
            <a:ext cx="310188" cy="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D85EB44C-6614-5043-9AC2-77B08479C60D}"/>
              </a:ext>
            </a:extLst>
          </p:cNvPr>
          <p:cNvSpPr txBox="1"/>
          <p:nvPr/>
        </p:nvSpPr>
        <p:spPr>
          <a:xfrm>
            <a:off x="3028501" y="3975112"/>
            <a:ext cx="6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Ordre</a:t>
            </a:r>
          </a:p>
        </p:txBody>
      </p:sp>
      <p:pic>
        <p:nvPicPr>
          <p:cNvPr id="62" name="Image 61">
            <a:extLst>
              <a:ext uri="{FF2B5EF4-FFF2-40B4-BE49-F238E27FC236}">
                <a16:creationId xmlns:a16="http://schemas.microsoft.com/office/drawing/2014/main" id="{7A3C61BF-0C51-E94D-A689-00106841E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279" y="3509099"/>
            <a:ext cx="480820" cy="480820"/>
          </a:xfrm>
          <a:prstGeom prst="rect">
            <a:avLst/>
          </a:prstGeom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601A6021-A3A8-2641-A315-ABFB27E2E54B}"/>
              </a:ext>
            </a:extLst>
          </p:cNvPr>
          <p:cNvCxnSpPr>
            <a:cxnSpLocks/>
          </p:cNvCxnSpPr>
          <p:nvPr/>
        </p:nvCxnSpPr>
        <p:spPr>
          <a:xfrm flipV="1">
            <a:off x="4354514" y="3744391"/>
            <a:ext cx="1124143" cy="5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9082BE80-C2A9-E443-807A-0473C0343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0306" y="3466361"/>
            <a:ext cx="468978" cy="611168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38861ADE-74C0-A14C-9905-5E918BF168E6}"/>
              </a:ext>
            </a:extLst>
          </p:cNvPr>
          <p:cNvSpPr txBox="1"/>
          <p:nvPr/>
        </p:nvSpPr>
        <p:spPr>
          <a:xfrm>
            <a:off x="8963279" y="3336696"/>
            <a:ext cx="117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Véhicule</a:t>
            </a:r>
          </a:p>
        </p:txBody>
      </p:sp>
    </p:spTree>
    <p:extLst>
      <p:ext uri="{BB962C8B-B14F-4D97-AF65-F5344CB8AC3E}">
        <p14:creationId xmlns:p14="http://schemas.microsoft.com/office/powerpoint/2010/main" val="28827815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835</Words>
  <Application>Microsoft Office PowerPoint</Application>
  <PresentationFormat>Grand écran</PresentationFormat>
  <Paragraphs>339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.Helvetica Neue Interface</vt:lpstr>
      <vt:lpstr>Arial</vt:lpstr>
      <vt:lpstr>Calibri</vt:lpstr>
      <vt:lpstr>Calibri Light</vt:lpstr>
      <vt:lpstr>Thème Office</vt:lpstr>
      <vt:lpstr>Cartographies Urbanisation</vt:lpstr>
      <vt:lpstr>Présentation PowerPoint</vt:lpstr>
      <vt:lpstr>Processus métier</vt:lpstr>
      <vt:lpstr>1er processus métier : Démarrage</vt:lpstr>
      <vt:lpstr>1er processus métier : Démarrage</vt:lpstr>
      <vt:lpstr>2ème processus métier : Guidage</vt:lpstr>
      <vt:lpstr>2ème processus métier : Guidage</vt:lpstr>
      <vt:lpstr>3ème processus métier : Déplacement</vt:lpstr>
      <vt:lpstr>3ème processus métier : Déplacement</vt:lpstr>
      <vt:lpstr>4ème processus métier : Contrôle</vt:lpstr>
      <vt:lpstr>4ème processus métier : Contrôle</vt:lpstr>
      <vt:lpstr>5ème processus métier : Arrivée</vt:lpstr>
      <vt:lpstr>5ème processus métier : Arrivée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Bilan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Cartographies Urbanisation</dc:title>
  <dc:creator>ROSSARD Jacques</dc:creator>
  <cp:lastModifiedBy>Justine Reynaud</cp:lastModifiedBy>
  <cp:revision>415</cp:revision>
  <dcterms:created xsi:type="dcterms:W3CDTF">2020-10-03T12:05:42Z</dcterms:created>
  <dcterms:modified xsi:type="dcterms:W3CDTF">2020-11-08T16:05:10Z</dcterms:modified>
</cp:coreProperties>
</file>